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300" r:id="rId18"/>
    <p:sldId id="301" r:id="rId19"/>
    <p:sldId id="298" r:id="rId20"/>
    <p:sldId id="302" r:id="rId21"/>
    <p:sldId id="283" r:id="rId22"/>
    <p:sldId id="266" r:id="rId23"/>
    <p:sldId id="282" r:id="rId24"/>
    <p:sldId id="262" r:id="rId25"/>
    <p:sldId id="303" r:id="rId26"/>
    <p:sldId id="304" r:id="rId27"/>
    <p:sldId id="305"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showGuides="1">
      <p:cViewPr varScale="1">
        <p:scale>
          <a:sx n="77" d="100"/>
          <a:sy n="77" d="100"/>
        </p:scale>
        <p:origin x="190" y="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27.wmf"/><Relationship Id="rId4"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28.wmf"/><Relationship Id="rId1" Type="http://schemas.openxmlformats.org/officeDocument/2006/relationships/image" Target="../media/image50.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1.wmf"/><Relationship Id="rId7" Type="http://schemas.openxmlformats.org/officeDocument/2006/relationships/image" Target="../media/image57.wmf"/><Relationship Id="rId2" Type="http://schemas.openxmlformats.org/officeDocument/2006/relationships/image" Target="../media/image28.wmf"/><Relationship Id="rId1" Type="http://schemas.openxmlformats.org/officeDocument/2006/relationships/image" Target="../media/image50.wmf"/><Relationship Id="rId6" Type="http://schemas.openxmlformats.org/officeDocument/2006/relationships/image" Target="../media/image56.wmf"/><Relationship Id="rId5" Type="http://schemas.openxmlformats.org/officeDocument/2006/relationships/image" Target="../media/image53.wmf"/><Relationship Id="rId4"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C2DB2-B926-4725-8323-C97B313310D1}"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18776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C2DB2-B926-4725-8323-C97B313310D1}"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4404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C2DB2-B926-4725-8323-C97B313310D1}"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405045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C2DB2-B926-4725-8323-C97B313310D1}"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240827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C2DB2-B926-4725-8323-C97B313310D1}"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394605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C2DB2-B926-4725-8323-C97B313310D1}"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83420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C2DB2-B926-4725-8323-C97B313310D1}"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154806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C2DB2-B926-4725-8323-C97B313310D1}"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339225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C2DB2-B926-4725-8323-C97B313310D1}"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281890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C2DB2-B926-4725-8323-C97B313310D1}"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47788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C2DB2-B926-4725-8323-C97B313310D1}"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66FB7-AB5B-47AE-9AA2-A5EF7B002485}" type="slidenum">
              <a:rPr lang="en-US" smtClean="0"/>
              <a:t>‹#›</a:t>
            </a:fld>
            <a:endParaRPr lang="en-US"/>
          </a:p>
        </p:txBody>
      </p:sp>
    </p:spTree>
    <p:extLst>
      <p:ext uri="{BB962C8B-B14F-4D97-AF65-F5344CB8AC3E}">
        <p14:creationId xmlns:p14="http://schemas.microsoft.com/office/powerpoint/2010/main" val="219420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C2DB2-B926-4725-8323-C97B313310D1}" type="datetimeFigureOut">
              <a:rPr lang="en-US" smtClean="0"/>
              <a:t>9/6/2016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66FB7-AB5B-47AE-9AA2-A5EF7B002485}" type="slidenum">
              <a:rPr lang="en-US" smtClean="0"/>
              <a:t>‹#›</a:t>
            </a:fld>
            <a:endParaRPr lang="en-US"/>
          </a:p>
        </p:txBody>
      </p:sp>
    </p:spTree>
    <p:extLst>
      <p:ext uri="{BB962C8B-B14F-4D97-AF65-F5344CB8AC3E}">
        <p14:creationId xmlns:p14="http://schemas.microsoft.com/office/powerpoint/2010/main" val="1611675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 Id="rId9"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em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8.png"/><Relationship Id="rId18" Type="http://schemas.openxmlformats.org/officeDocument/2006/relationships/oleObject" Target="../embeddings/oleObject14.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37.emf"/><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image" Target="../media/image36.emf"/><Relationship Id="rId5" Type="http://schemas.openxmlformats.org/officeDocument/2006/relationships/oleObject" Target="../embeddings/oleObject9.bin"/><Relationship Id="rId15" Type="http://schemas.openxmlformats.org/officeDocument/2006/relationships/image" Target="../media/image33.wmf"/><Relationship Id="rId10" Type="http://schemas.openxmlformats.org/officeDocument/2006/relationships/image" Target="../media/image32.wmf"/><Relationship Id="rId19" Type="http://schemas.openxmlformats.org/officeDocument/2006/relationships/image" Target="../media/image35.wmf"/><Relationship Id="rId4" Type="http://schemas.openxmlformats.org/officeDocument/2006/relationships/image" Target="../media/image27.wmf"/><Relationship Id="rId9" Type="http://schemas.openxmlformats.org/officeDocument/2006/relationships/oleObject" Target="../embeddings/oleObject11.bin"/><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4.emf"/><Relationship Id="rId3" Type="http://schemas.openxmlformats.org/officeDocument/2006/relationships/image" Target="../media/image42.emf"/><Relationship Id="rId7" Type="http://schemas.openxmlformats.org/officeDocument/2006/relationships/image" Target="../media/image39.wmf"/><Relationship Id="rId12"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41.wmf"/><Relationship Id="rId5" Type="http://schemas.openxmlformats.org/officeDocument/2006/relationships/image" Target="../media/image2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0.wmf"/><Relationship Id="rId14" Type="http://schemas.openxmlformats.org/officeDocument/2006/relationships/image" Target="../media/image45.emf"/></Relationships>
</file>

<file path=ppt/slides/_rels/slide1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37.emf"/><Relationship Id="rId10" Type="http://schemas.openxmlformats.org/officeDocument/2006/relationships/image" Target="../media/image52.wmf"/><Relationship Id="rId4" Type="http://schemas.openxmlformats.org/officeDocument/2006/relationships/image" Target="../media/image50.wmf"/><Relationship Id="rId9" Type="http://schemas.openxmlformats.org/officeDocument/2006/relationships/oleObject" Target="../embeddings/oleObject22.bin"/><Relationship Id="rId14"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30.bin"/><Relationship Id="rId18" Type="http://schemas.openxmlformats.org/officeDocument/2006/relationships/image" Target="../media/image58.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53.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55.wmf"/><Relationship Id="rId19" Type="http://schemas.openxmlformats.org/officeDocument/2006/relationships/image" Target="../media/image42.emf"/><Relationship Id="rId4" Type="http://schemas.openxmlformats.org/officeDocument/2006/relationships/image" Target="../media/image50.wmf"/><Relationship Id="rId9" Type="http://schemas.openxmlformats.org/officeDocument/2006/relationships/oleObject" Target="../embeddings/oleObject28.bin"/><Relationship Id="rId14"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61.emf"/><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image" Target="../media/image63.emf"/><Relationship Id="rId4" Type="http://schemas.openxmlformats.org/officeDocument/2006/relationships/image" Target="../media/image62.png"/><Relationship Id="rId9" Type="http://schemas.openxmlformats.org/officeDocument/2006/relationships/image" Target="../media/image60.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Phys 460</a:t>
            </a:r>
            <a:r>
              <a:rPr lang="en-US" dirty="0" smtClean="0"/>
              <a:t/>
            </a:r>
            <a:br>
              <a:rPr lang="en-US" dirty="0" smtClean="0"/>
            </a:br>
            <a:r>
              <a:rPr lang="en-US" dirty="0" smtClean="0"/>
              <a:t>Describing and Classifying Crystal Lattices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8479" y="3774114"/>
            <a:ext cx="3867590" cy="3083886"/>
          </a:xfrm>
          <a:prstGeom prst="rect">
            <a:avLst/>
          </a:prstGeom>
        </p:spPr>
      </p:pic>
      <p:pic>
        <p:nvPicPr>
          <p:cNvPr id="5" name="Picture 4"/>
          <p:cNvPicPr>
            <a:picLocks noChangeAspect="1"/>
          </p:cNvPicPr>
          <p:nvPr/>
        </p:nvPicPr>
        <p:blipFill>
          <a:blip r:embed="rId3"/>
          <a:stretch>
            <a:fillRect/>
          </a:stretch>
        </p:blipFill>
        <p:spPr>
          <a:xfrm>
            <a:off x="9443961" y="4390637"/>
            <a:ext cx="2561264" cy="1918476"/>
          </a:xfrm>
          <a:prstGeom prst="rect">
            <a:avLst/>
          </a:prstGeom>
        </p:spPr>
      </p:pic>
    </p:spTree>
    <p:extLst>
      <p:ext uri="{BB962C8B-B14F-4D97-AF65-F5344CB8AC3E}">
        <p14:creationId xmlns:p14="http://schemas.microsoft.com/office/powerpoint/2010/main" val="210439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77" y="279155"/>
            <a:ext cx="10515600" cy="1325563"/>
          </a:xfrm>
        </p:spPr>
        <p:txBody>
          <a:bodyPr/>
          <a:lstStyle/>
          <a:p>
            <a:r>
              <a:rPr lang="en-US" u="sng" dirty="0" smtClean="0"/>
              <a:t>Example: </a:t>
            </a:r>
            <a:r>
              <a:rPr lang="en-US" dirty="0" smtClean="0"/>
              <a:t>the </a:t>
            </a:r>
            <a:r>
              <a:rPr lang="en-US" b="1" dirty="0" smtClean="0"/>
              <a:t>triangle lattice </a:t>
            </a:r>
            <a:r>
              <a:rPr lang="en-US" dirty="0" smtClean="0"/>
              <a:t/>
            </a:r>
            <a:br>
              <a:rPr lang="en-US" dirty="0" smtClean="0"/>
            </a:br>
            <a:r>
              <a:rPr lang="en-US" dirty="0"/>
              <a:t>	</a:t>
            </a:r>
            <a:r>
              <a:rPr lang="en-US" dirty="0" smtClean="0"/>
              <a:t>	(a.k.a. the hexagonal lattice)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11" y="2180602"/>
            <a:ext cx="4501573" cy="364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352809342"/>
              </p:ext>
            </p:extLst>
          </p:nvPr>
        </p:nvGraphicFramePr>
        <p:xfrm>
          <a:off x="7187349" y="3459672"/>
          <a:ext cx="1518993" cy="719468"/>
        </p:xfrm>
        <a:graphic>
          <a:graphicData uri="http://schemas.openxmlformats.org/presentationml/2006/ole">
            <mc:AlternateContent xmlns:mc="http://schemas.openxmlformats.org/markup-compatibility/2006">
              <mc:Choice xmlns:v="urn:schemas-microsoft-com:vml" Requires="v">
                <p:oleObj spid="_x0000_s6228" name="Equation" r:id="rId4" imgW="482400" imgH="228600" progId="Equation.DSMT4">
                  <p:embed/>
                </p:oleObj>
              </mc:Choice>
              <mc:Fallback>
                <p:oleObj name="Equation" r:id="rId4" imgW="482400" imgH="228600" progId="Equation.DSMT4">
                  <p:embed/>
                  <p:pic>
                    <p:nvPicPr>
                      <p:cNvPr id="0" name=""/>
                      <p:cNvPicPr/>
                      <p:nvPr/>
                    </p:nvPicPr>
                    <p:blipFill>
                      <a:blip r:embed="rId5"/>
                      <a:stretch>
                        <a:fillRect/>
                      </a:stretch>
                    </p:blipFill>
                    <p:spPr>
                      <a:xfrm>
                        <a:off x="7187349" y="3459672"/>
                        <a:ext cx="1518993" cy="719468"/>
                      </a:xfrm>
                      <a:prstGeom prst="rect">
                        <a:avLst/>
                      </a:prstGeom>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2490560371"/>
              </p:ext>
            </p:extLst>
          </p:nvPr>
        </p:nvGraphicFramePr>
        <p:xfrm>
          <a:off x="7241201" y="4334962"/>
          <a:ext cx="3051664" cy="1247861"/>
        </p:xfrm>
        <a:graphic>
          <a:graphicData uri="http://schemas.openxmlformats.org/presentationml/2006/ole">
            <mc:AlternateContent xmlns:mc="http://schemas.openxmlformats.org/markup-compatibility/2006">
              <mc:Choice xmlns:v="urn:schemas-microsoft-com:vml" Requires="v">
                <p:oleObj spid="_x0000_s6229" name="Equation" r:id="rId6" imgW="1054080" imgH="431640" progId="Equation.DSMT4">
                  <p:embed/>
                </p:oleObj>
              </mc:Choice>
              <mc:Fallback>
                <p:oleObj name="Equation" r:id="rId6" imgW="1054080" imgH="431640" progId="Equation.DSMT4">
                  <p:embed/>
                  <p:pic>
                    <p:nvPicPr>
                      <p:cNvPr id="0" name="Content Placeholder 4"/>
                      <p:cNvPicPr>
                        <a:picLocks noGrp="1" noChangeAspect="1" noChangeArrowheads="1"/>
                      </p:cNvPicPr>
                      <p:nvPr/>
                    </p:nvPicPr>
                    <p:blipFill>
                      <a:blip r:embed="rId7"/>
                      <a:srcRect/>
                      <a:stretch>
                        <a:fillRect/>
                      </a:stretch>
                    </p:blipFill>
                    <p:spPr bwMode="auto">
                      <a:xfrm>
                        <a:off x="7241201" y="4334962"/>
                        <a:ext cx="3051664" cy="1247861"/>
                      </a:xfrm>
                      <a:prstGeom prst="rect">
                        <a:avLst/>
                      </a:prstGeom>
                      <a:noFill/>
                      <a:ln>
                        <a:noFill/>
                      </a:ln>
                    </p:spPr>
                  </p:pic>
                </p:oleObj>
              </mc:Fallback>
            </mc:AlternateContent>
          </a:graphicData>
        </a:graphic>
      </p:graphicFrame>
      <p:graphicFrame>
        <p:nvGraphicFramePr>
          <p:cNvPr id="7" name="Object 6"/>
          <p:cNvGraphicFramePr>
            <a:graphicFrameLocks noGrp="1" noChangeAspect="1"/>
          </p:cNvGraphicFramePr>
          <p:nvPr>
            <p:extLst>
              <p:ext uri="{D42A27DB-BD31-4B8C-83A1-F6EECF244321}">
                <p14:modId xmlns:p14="http://schemas.microsoft.com/office/powerpoint/2010/main" val="2531430469"/>
              </p:ext>
            </p:extLst>
          </p:nvPr>
        </p:nvGraphicFramePr>
        <p:xfrm>
          <a:off x="6035069" y="2473801"/>
          <a:ext cx="4458588" cy="675786"/>
        </p:xfrm>
        <a:graphic>
          <a:graphicData uri="http://schemas.openxmlformats.org/presentationml/2006/ole">
            <mc:AlternateContent xmlns:mc="http://schemas.openxmlformats.org/markup-compatibility/2006">
              <mc:Choice xmlns:v="urn:schemas-microsoft-com:vml" Requires="v">
                <p:oleObj spid="_x0000_s6230" name="Equation" r:id="rId8" imgW="927000" imgH="228600" progId="Equation.DSMT4">
                  <p:embed/>
                </p:oleObj>
              </mc:Choice>
              <mc:Fallback>
                <p:oleObj name="Equation" r:id="rId8" imgW="927000" imgH="228600" progId="Equation.DSMT4">
                  <p:embed/>
                  <p:pic>
                    <p:nvPicPr>
                      <p:cNvPr id="0" name="Object 5"/>
                      <p:cNvPicPr>
                        <a:picLocks noGrp="1" noChangeAspect="1" noChangeArrowheads="1"/>
                      </p:cNvPicPr>
                      <p:nvPr/>
                    </p:nvPicPr>
                    <p:blipFill>
                      <a:blip r:embed="rId9"/>
                      <a:srcRect/>
                      <a:stretch>
                        <a:fillRect/>
                      </a:stretch>
                    </p:blipFill>
                    <p:spPr bwMode="auto">
                      <a:xfrm>
                        <a:off x="6035069" y="2473801"/>
                        <a:ext cx="4458588" cy="6757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6518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45"/>
            <a:ext cx="10515600" cy="1325563"/>
          </a:xfrm>
        </p:spPr>
        <p:txBody>
          <a:bodyPr/>
          <a:lstStyle/>
          <a:p>
            <a:r>
              <a:rPr lang="en-US" u="sng" dirty="0" smtClean="0"/>
              <a:t>3D Example</a:t>
            </a:r>
            <a:r>
              <a:rPr lang="en-US" dirty="0" smtClean="0"/>
              <a:t>: the </a:t>
            </a:r>
            <a:r>
              <a:rPr lang="en-US" b="1" dirty="0" smtClean="0"/>
              <a:t>simple cubic </a:t>
            </a:r>
            <a:r>
              <a:rPr lang="en-US" dirty="0" smtClean="0"/>
              <a:t>lattice</a:t>
            </a:r>
            <a:endParaRPr lang="en-US" b="1"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717383" y="1776658"/>
            <a:ext cx="5485622" cy="4374050"/>
          </a:xfrm>
          <a:prstGeom prst="rect">
            <a:avLst/>
          </a:prstGeom>
        </p:spPr>
      </p:pic>
      <p:graphicFrame>
        <p:nvGraphicFramePr>
          <p:cNvPr id="5" name="Object 4"/>
          <p:cNvGraphicFramePr>
            <a:graphicFrameLocks noGrp="1" noChangeAspect="1"/>
          </p:cNvGraphicFramePr>
          <p:nvPr>
            <p:extLst>
              <p:ext uri="{D42A27DB-BD31-4B8C-83A1-F6EECF244321}">
                <p14:modId xmlns:p14="http://schemas.microsoft.com/office/powerpoint/2010/main" val="3221137831"/>
              </p:ext>
            </p:extLst>
          </p:nvPr>
        </p:nvGraphicFramePr>
        <p:xfrm>
          <a:off x="5886695" y="2371727"/>
          <a:ext cx="5258043" cy="559982"/>
        </p:xfrm>
        <a:graphic>
          <a:graphicData uri="http://schemas.openxmlformats.org/presentationml/2006/ole">
            <mc:AlternateContent xmlns:mc="http://schemas.openxmlformats.org/markup-compatibility/2006">
              <mc:Choice xmlns:v="urn:schemas-microsoft-com:vml" Requires="v">
                <p:oleObj spid="_x0000_s7282" name="Equation" r:id="rId4" imgW="1320480" imgH="228600" progId="Equation.DSMT4">
                  <p:embed/>
                </p:oleObj>
              </mc:Choice>
              <mc:Fallback>
                <p:oleObj name="Equation" r:id="rId4" imgW="1320480" imgH="228600" progId="Equation.DSMT4">
                  <p:embed/>
                  <p:pic>
                    <p:nvPicPr>
                      <p:cNvPr id="0" name="Object 6"/>
                      <p:cNvPicPr>
                        <a:picLocks noGrp="1" noChangeAspect="1" noChangeArrowheads="1"/>
                      </p:cNvPicPr>
                      <p:nvPr/>
                    </p:nvPicPr>
                    <p:blipFill>
                      <a:blip r:embed="rId5"/>
                      <a:srcRect/>
                      <a:stretch>
                        <a:fillRect/>
                      </a:stretch>
                    </p:blipFill>
                    <p:spPr bwMode="auto">
                      <a:xfrm>
                        <a:off x="5886695" y="2371727"/>
                        <a:ext cx="5258043" cy="559982"/>
                      </a:xfrm>
                      <a:prstGeom prst="rect">
                        <a:avLst/>
                      </a:prstGeom>
                      <a:noFill/>
                      <a:ln>
                        <a:noFill/>
                      </a:ln>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2681442125"/>
              </p:ext>
            </p:extLst>
          </p:nvPr>
        </p:nvGraphicFramePr>
        <p:xfrm>
          <a:off x="7170982" y="3211697"/>
          <a:ext cx="1277449" cy="606021"/>
        </p:xfrm>
        <a:graphic>
          <a:graphicData uri="http://schemas.openxmlformats.org/presentationml/2006/ole">
            <mc:AlternateContent xmlns:mc="http://schemas.openxmlformats.org/markup-compatibility/2006">
              <mc:Choice xmlns:v="urn:schemas-microsoft-com:vml" Requires="v">
                <p:oleObj spid="_x0000_s7283" name="Equation" r:id="rId6" imgW="482400" imgH="228600" progId="Equation.DSMT4">
                  <p:embed/>
                </p:oleObj>
              </mc:Choice>
              <mc:Fallback>
                <p:oleObj name="Equation" r:id="rId6" imgW="482400" imgH="228600" progId="Equation.DSMT4">
                  <p:embed/>
                  <p:pic>
                    <p:nvPicPr>
                      <p:cNvPr id="0" name="Content Placeholder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0982" y="3211697"/>
                        <a:ext cx="1277449" cy="606021"/>
                      </a:xfrm>
                      <a:prstGeom prst="rect">
                        <a:avLst/>
                      </a:prstGeom>
                      <a:noFill/>
                      <a:ln>
                        <a:noFill/>
                      </a:ln>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347232503"/>
              </p:ext>
            </p:extLst>
          </p:nvPr>
        </p:nvGraphicFramePr>
        <p:xfrm>
          <a:off x="7180263" y="3957638"/>
          <a:ext cx="1312862" cy="606425"/>
        </p:xfrm>
        <a:graphic>
          <a:graphicData uri="http://schemas.openxmlformats.org/presentationml/2006/ole">
            <mc:AlternateContent xmlns:mc="http://schemas.openxmlformats.org/markup-compatibility/2006">
              <mc:Choice xmlns:v="urn:schemas-microsoft-com:vml" Requires="v">
                <p:oleObj spid="_x0000_s7284" name="Equation" r:id="rId8" imgW="495000" imgH="228600" progId="Equation.DSMT4">
                  <p:embed/>
                </p:oleObj>
              </mc:Choice>
              <mc:Fallback>
                <p:oleObj name="Equation" r:id="rId8" imgW="495000" imgH="228600" progId="Equation.DSMT4">
                  <p:embed/>
                  <p:pic>
                    <p:nvPicPr>
                      <p:cNvPr id="0" name="Object 5"/>
                      <p:cNvPicPr>
                        <a:picLocks noGrp="1" noChangeAspect="1" noChangeArrowheads="1"/>
                      </p:cNvPicPr>
                      <p:nvPr/>
                    </p:nvPicPr>
                    <p:blipFill>
                      <a:blip r:embed="rId9"/>
                      <a:srcRect/>
                      <a:stretch>
                        <a:fillRect/>
                      </a:stretch>
                    </p:blipFill>
                    <p:spPr bwMode="auto">
                      <a:xfrm>
                        <a:off x="7180263" y="3957638"/>
                        <a:ext cx="13128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Grp="1" noChangeAspect="1"/>
          </p:cNvGraphicFramePr>
          <p:nvPr>
            <p:extLst>
              <p:ext uri="{D42A27DB-BD31-4B8C-83A1-F6EECF244321}">
                <p14:modId xmlns:p14="http://schemas.microsoft.com/office/powerpoint/2010/main" val="1942243388"/>
              </p:ext>
            </p:extLst>
          </p:nvPr>
        </p:nvGraphicFramePr>
        <p:xfrm>
          <a:off x="7260618" y="4770613"/>
          <a:ext cx="1277937" cy="606425"/>
        </p:xfrm>
        <a:graphic>
          <a:graphicData uri="http://schemas.openxmlformats.org/presentationml/2006/ole">
            <mc:AlternateContent xmlns:mc="http://schemas.openxmlformats.org/markup-compatibility/2006">
              <mc:Choice xmlns:v="urn:schemas-microsoft-com:vml" Requires="v">
                <p:oleObj spid="_x0000_s7285" name="Equation" r:id="rId10" imgW="482400" imgH="228600" progId="Equation.DSMT4">
                  <p:embed/>
                </p:oleObj>
              </mc:Choice>
              <mc:Fallback>
                <p:oleObj name="Equation" r:id="rId10" imgW="482400" imgH="228600" progId="Equation.DSMT4">
                  <p:embed/>
                  <p:pic>
                    <p:nvPicPr>
                      <p:cNvPr id="0" name="Object 5"/>
                      <p:cNvPicPr>
                        <a:picLocks noGrp="1" noChangeAspect="1" noChangeArrowheads="1"/>
                      </p:cNvPicPr>
                      <p:nvPr/>
                    </p:nvPicPr>
                    <p:blipFill>
                      <a:blip r:embed="rId11"/>
                      <a:srcRect/>
                      <a:stretch>
                        <a:fillRect/>
                      </a:stretch>
                    </p:blipFill>
                    <p:spPr bwMode="auto">
                      <a:xfrm>
                        <a:off x="7260618" y="4770613"/>
                        <a:ext cx="12779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2185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45"/>
            <a:ext cx="10515600" cy="1325563"/>
          </a:xfrm>
        </p:spPr>
        <p:txBody>
          <a:bodyPr/>
          <a:lstStyle/>
          <a:p>
            <a:r>
              <a:rPr lang="en-US" u="sng" dirty="0" smtClean="0"/>
              <a:t>3D Example</a:t>
            </a:r>
            <a:r>
              <a:rPr lang="en-US" dirty="0" smtClean="0"/>
              <a:t>: the </a:t>
            </a:r>
            <a:r>
              <a:rPr lang="en-US" b="1" dirty="0" smtClean="0"/>
              <a:t>body-centered cubic (BCC)</a:t>
            </a:r>
            <a:endParaRPr lang="en-US" b="1"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21166089"/>
              </p:ext>
            </p:extLst>
          </p:nvPr>
        </p:nvGraphicFramePr>
        <p:xfrm>
          <a:off x="5503741" y="1793382"/>
          <a:ext cx="5258043" cy="559982"/>
        </p:xfrm>
        <a:graphic>
          <a:graphicData uri="http://schemas.openxmlformats.org/presentationml/2006/ole">
            <mc:AlternateContent xmlns:mc="http://schemas.openxmlformats.org/markup-compatibility/2006">
              <mc:Choice xmlns:v="urn:schemas-microsoft-com:vml" Requires="v">
                <p:oleObj spid="_x0000_s8375" name="Equation" r:id="rId3" imgW="1320480" imgH="228600" progId="Equation.DSMT4">
                  <p:embed/>
                </p:oleObj>
              </mc:Choice>
              <mc:Fallback>
                <p:oleObj name="Equation" r:id="rId3" imgW="1320480" imgH="228600" progId="Equation.DSMT4">
                  <p:embed/>
                  <p:pic>
                    <p:nvPicPr>
                      <p:cNvPr id="0" name=""/>
                      <p:cNvPicPr>
                        <a:picLocks noGrp="1" noChangeAspect="1" noChangeArrowheads="1"/>
                      </p:cNvPicPr>
                      <p:nvPr/>
                    </p:nvPicPr>
                    <p:blipFill>
                      <a:blip r:embed="rId4"/>
                      <a:srcRect/>
                      <a:stretch>
                        <a:fillRect/>
                      </a:stretch>
                    </p:blipFill>
                    <p:spPr bwMode="auto">
                      <a:xfrm>
                        <a:off x="5503741" y="1793382"/>
                        <a:ext cx="5258043" cy="559982"/>
                      </a:xfrm>
                      <a:prstGeom prst="rect">
                        <a:avLst/>
                      </a:prstGeom>
                      <a:noFill/>
                      <a:ln>
                        <a:noFill/>
                      </a:ln>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2379137340"/>
              </p:ext>
            </p:extLst>
          </p:nvPr>
        </p:nvGraphicFramePr>
        <p:xfrm>
          <a:off x="6530121" y="2625906"/>
          <a:ext cx="964833" cy="457716"/>
        </p:xfrm>
        <a:graphic>
          <a:graphicData uri="http://schemas.openxmlformats.org/presentationml/2006/ole">
            <mc:AlternateContent xmlns:mc="http://schemas.openxmlformats.org/markup-compatibility/2006">
              <mc:Choice xmlns:v="urn:schemas-microsoft-com:vml" Requires="v">
                <p:oleObj spid="_x0000_s8376" name="Equation" r:id="rId5" imgW="482400" imgH="228600" progId="Equation.DSMT4">
                  <p:embed/>
                </p:oleObj>
              </mc:Choice>
              <mc:Fallback>
                <p:oleObj name="Equation" r:id="rId5" imgW="482400" imgH="22860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0121" y="2625906"/>
                        <a:ext cx="964833" cy="457716"/>
                      </a:xfrm>
                      <a:prstGeom prst="rect">
                        <a:avLst/>
                      </a:prstGeom>
                      <a:noFill/>
                      <a:ln>
                        <a:noFill/>
                      </a:ln>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2815409323"/>
              </p:ext>
            </p:extLst>
          </p:nvPr>
        </p:nvGraphicFramePr>
        <p:xfrm>
          <a:off x="6555026" y="3110456"/>
          <a:ext cx="896888" cy="414282"/>
        </p:xfrm>
        <a:graphic>
          <a:graphicData uri="http://schemas.openxmlformats.org/presentationml/2006/ole">
            <mc:AlternateContent xmlns:mc="http://schemas.openxmlformats.org/markup-compatibility/2006">
              <mc:Choice xmlns:v="urn:schemas-microsoft-com:vml" Requires="v">
                <p:oleObj spid="_x0000_s8377" name="Equation" r:id="rId7" imgW="495000" imgH="228600" progId="Equation.DSMT4">
                  <p:embed/>
                </p:oleObj>
              </mc:Choice>
              <mc:Fallback>
                <p:oleObj name="Equation" r:id="rId7" imgW="495000" imgH="228600" progId="Equation.DSMT4">
                  <p:embed/>
                  <p:pic>
                    <p:nvPicPr>
                      <p:cNvPr id="0" name=""/>
                      <p:cNvPicPr>
                        <a:picLocks noGrp="1" noChangeAspect="1" noChangeArrowheads="1"/>
                      </p:cNvPicPr>
                      <p:nvPr/>
                    </p:nvPicPr>
                    <p:blipFill>
                      <a:blip r:embed="rId8"/>
                      <a:srcRect/>
                      <a:stretch>
                        <a:fillRect/>
                      </a:stretch>
                    </p:blipFill>
                    <p:spPr bwMode="auto">
                      <a:xfrm>
                        <a:off x="6555026" y="3110456"/>
                        <a:ext cx="896888" cy="414282"/>
                      </a:xfrm>
                      <a:prstGeom prst="rect">
                        <a:avLst/>
                      </a:prstGeom>
                      <a:noFill/>
                      <a:ln>
                        <a:noFill/>
                      </a:ln>
                    </p:spPr>
                  </p:pic>
                </p:oleObj>
              </mc:Fallback>
            </mc:AlternateContent>
          </a:graphicData>
        </a:graphic>
      </p:graphicFrame>
      <p:graphicFrame>
        <p:nvGraphicFramePr>
          <p:cNvPr id="9" name="Object 8"/>
          <p:cNvGraphicFramePr>
            <a:graphicFrameLocks noGrp="1" noChangeAspect="1"/>
          </p:cNvGraphicFramePr>
          <p:nvPr>
            <p:extLst>
              <p:ext uri="{D42A27DB-BD31-4B8C-83A1-F6EECF244321}">
                <p14:modId xmlns:p14="http://schemas.microsoft.com/office/powerpoint/2010/main" val="1376117418"/>
              </p:ext>
            </p:extLst>
          </p:nvPr>
        </p:nvGraphicFramePr>
        <p:xfrm>
          <a:off x="6565768" y="3493805"/>
          <a:ext cx="1937364" cy="716575"/>
        </p:xfrm>
        <a:graphic>
          <a:graphicData uri="http://schemas.openxmlformats.org/presentationml/2006/ole">
            <mc:AlternateContent xmlns:mc="http://schemas.openxmlformats.org/markup-compatibility/2006">
              <mc:Choice xmlns:v="urn:schemas-microsoft-com:vml" Requires="v">
                <p:oleObj spid="_x0000_s8378" name="Equation" r:id="rId9" imgW="1066680" imgH="393480" progId="Equation.DSMT4">
                  <p:embed/>
                </p:oleObj>
              </mc:Choice>
              <mc:Fallback>
                <p:oleObj name="Equation" r:id="rId9" imgW="1066680" imgH="393480" progId="Equation.DSMT4">
                  <p:embed/>
                  <p:pic>
                    <p:nvPicPr>
                      <p:cNvPr id="0" name=""/>
                      <p:cNvPicPr>
                        <a:picLocks noGrp="1" noChangeAspect="1" noChangeArrowheads="1"/>
                      </p:cNvPicPr>
                      <p:nvPr/>
                    </p:nvPicPr>
                    <p:blipFill>
                      <a:blip r:embed="rId10"/>
                      <a:srcRect/>
                      <a:stretch>
                        <a:fillRect/>
                      </a:stretch>
                    </p:blipFill>
                    <p:spPr bwMode="auto">
                      <a:xfrm>
                        <a:off x="6565768" y="3493805"/>
                        <a:ext cx="1937364" cy="716575"/>
                      </a:xfrm>
                      <a:prstGeom prst="rect">
                        <a:avLst/>
                      </a:prstGeom>
                      <a:noFill/>
                      <a:ln>
                        <a:noFill/>
                      </a:ln>
                    </p:spPr>
                  </p:pic>
                </p:oleObj>
              </mc:Fallback>
            </mc:AlternateContent>
          </a:graphicData>
        </a:graphic>
      </p:graphicFrame>
      <p:pic>
        <p:nvPicPr>
          <p:cNvPr id="10" name="Picture 9"/>
          <p:cNvPicPr>
            <a:picLocks noChangeAspect="1"/>
          </p:cNvPicPr>
          <p:nvPr/>
        </p:nvPicPr>
        <p:blipFill>
          <a:blip r:embed="rId11"/>
          <a:stretch>
            <a:fillRect/>
          </a:stretch>
        </p:blipFill>
        <p:spPr>
          <a:xfrm>
            <a:off x="453230" y="3993990"/>
            <a:ext cx="4524011" cy="2401750"/>
          </a:xfrm>
          <a:prstGeom prst="rect">
            <a:avLst/>
          </a:prstGeom>
        </p:spPr>
      </p:pic>
      <p:pic>
        <p:nvPicPr>
          <p:cNvPr id="11" name="Picture 10"/>
          <p:cNvPicPr>
            <a:picLocks noChangeAspect="1"/>
          </p:cNvPicPr>
          <p:nvPr/>
        </p:nvPicPr>
        <p:blipFill>
          <a:blip r:embed="rId12"/>
          <a:stretch>
            <a:fillRect/>
          </a:stretch>
        </p:blipFill>
        <p:spPr>
          <a:xfrm>
            <a:off x="428600" y="1764558"/>
            <a:ext cx="4829983" cy="1971952"/>
          </a:xfrm>
          <a:prstGeom prst="rect">
            <a:avLst/>
          </a:prstGeom>
        </p:spPr>
      </p:pic>
      <p:pic>
        <p:nvPicPr>
          <p:cNvPr id="8198"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8761" y="1834897"/>
            <a:ext cx="1403485" cy="13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47324" y="4602275"/>
            <a:ext cx="692818" cy="584775"/>
          </a:xfrm>
          <a:prstGeom prst="rect">
            <a:avLst/>
          </a:prstGeom>
          <a:noFill/>
        </p:spPr>
        <p:txBody>
          <a:bodyPr wrap="none" rtlCol="0">
            <a:spAutoFit/>
          </a:bodyPr>
          <a:lstStyle/>
          <a:p>
            <a:r>
              <a:rPr lang="en-US" sz="3200" b="1" dirty="0" smtClean="0"/>
              <a:t>OR</a:t>
            </a:r>
            <a:endParaRPr lang="en-US" sz="3200" b="1" dirty="0"/>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2120213086"/>
              </p:ext>
            </p:extLst>
          </p:nvPr>
        </p:nvGraphicFramePr>
        <p:xfrm>
          <a:off x="6546850" y="4586265"/>
          <a:ext cx="1913784" cy="657864"/>
        </p:xfrm>
        <a:graphic>
          <a:graphicData uri="http://schemas.openxmlformats.org/presentationml/2006/ole">
            <mc:AlternateContent xmlns:mc="http://schemas.openxmlformats.org/markup-compatibility/2006">
              <mc:Choice xmlns:v="urn:schemas-microsoft-com:vml" Requires="v">
                <p:oleObj spid="_x0000_s8379" name="Equation" r:id="rId14" imgW="1143000" imgH="393480" progId="Equation.DSMT4">
                  <p:embed/>
                </p:oleObj>
              </mc:Choice>
              <mc:Fallback>
                <p:oleObj name="Equation" r:id="rId14" imgW="1143000" imgH="393480" progId="Equation.DSMT4">
                  <p:embed/>
                  <p:pic>
                    <p:nvPicPr>
                      <p:cNvPr id="0" name="Object 8"/>
                      <p:cNvPicPr>
                        <a:picLocks noGrp="1" noChangeAspect="1" noChangeArrowheads="1"/>
                      </p:cNvPicPr>
                      <p:nvPr/>
                    </p:nvPicPr>
                    <p:blipFill>
                      <a:blip r:embed="rId15"/>
                      <a:srcRect/>
                      <a:stretch>
                        <a:fillRect/>
                      </a:stretch>
                    </p:blipFill>
                    <p:spPr bwMode="auto">
                      <a:xfrm>
                        <a:off x="6546850" y="4586265"/>
                        <a:ext cx="1913784" cy="657864"/>
                      </a:xfrm>
                      <a:prstGeom prst="rect">
                        <a:avLst/>
                      </a:prstGeom>
                      <a:noFill/>
                      <a:ln>
                        <a:noFill/>
                      </a:ln>
                    </p:spPr>
                  </p:pic>
                </p:oleObj>
              </mc:Fallback>
            </mc:AlternateContent>
          </a:graphicData>
        </a:graphic>
      </p:graphicFrame>
      <p:graphicFrame>
        <p:nvGraphicFramePr>
          <p:cNvPr id="14" name="Object 13"/>
          <p:cNvGraphicFramePr>
            <a:graphicFrameLocks noGrp="1" noChangeAspect="1"/>
          </p:cNvGraphicFramePr>
          <p:nvPr>
            <p:extLst>
              <p:ext uri="{D42A27DB-BD31-4B8C-83A1-F6EECF244321}">
                <p14:modId xmlns:p14="http://schemas.microsoft.com/office/powerpoint/2010/main" val="1224998537"/>
              </p:ext>
            </p:extLst>
          </p:nvPr>
        </p:nvGraphicFramePr>
        <p:xfrm>
          <a:off x="6563583" y="5286375"/>
          <a:ext cx="1806575" cy="657225"/>
        </p:xfrm>
        <a:graphic>
          <a:graphicData uri="http://schemas.openxmlformats.org/presentationml/2006/ole">
            <mc:AlternateContent xmlns:mc="http://schemas.openxmlformats.org/markup-compatibility/2006">
              <mc:Choice xmlns:v="urn:schemas-microsoft-com:vml" Requires="v">
                <p:oleObj spid="_x0000_s8380" name="Equation" r:id="rId16" imgW="1079280" imgH="393480" progId="Equation.DSMT4">
                  <p:embed/>
                </p:oleObj>
              </mc:Choice>
              <mc:Fallback>
                <p:oleObj name="Equation" r:id="rId16" imgW="1079280" imgH="393480" progId="Equation.DSMT4">
                  <p:embed/>
                  <p:pic>
                    <p:nvPicPr>
                      <p:cNvPr id="0" name="Content Placeholder 12"/>
                      <p:cNvPicPr>
                        <a:picLocks noGrp="1" noChangeAspect="1" noChangeArrowheads="1"/>
                      </p:cNvPicPr>
                      <p:nvPr/>
                    </p:nvPicPr>
                    <p:blipFill>
                      <a:blip r:embed="rId17"/>
                      <a:srcRect/>
                      <a:stretch>
                        <a:fillRect/>
                      </a:stretch>
                    </p:blipFill>
                    <p:spPr bwMode="auto">
                      <a:xfrm>
                        <a:off x="6563583" y="5286375"/>
                        <a:ext cx="18065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Grp="1" noChangeAspect="1"/>
          </p:cNvGraphicFramePr>
          <p:nvPr>
            <p:extLst>
              <p:ext uri="{D42A27DB-BD31-4B8C-83A1-F6EECF244321}">
                <p14:modId xmlns:p14="http://schemas.microsoft.com/office/powerpoint/2010/main" val="23815948"/>
              </p:ext>
            </p:extLst>
          </p:nvPr>
        </p:nvGraphicFramePr>
        <p:xfrm>
          <a:off x="6583975" y="5981700"/>
          <a:ext cx="1784350" cy="657225"/>
        </p:xfrm>
        <a:graphic>
          <a:graphicData uri="http://schemas.openxmlformats.org/presentationml/2006/ole">
            <mc:AlternateContent xmlns:mc="http://schemas.openxmlformats.org/markup-compatibility/2006">
              <mc:Choice xmlns:v="urn:schemas-microsoft-com:vml" Requires="v">
                <p:oleObj spid="_x0000_s8381" name="Equation" r:id="rId18" imgW="1066680" imgH="393480" progId="Equation.DSMT4">
                  <p:embed/>
                </p:oleObj>
              </mc:Choice>
              <mc:Fallback>
                <p:oleObj name="Equation" r:id="rId18" imgW="1066680" imgH="393480" progId="Equation.DSMT4">
                  <p:embed/>
                  <p:pic>
                    <p:nvPicPr>
                      <p:cNvPr id="0" name="Content Placeholder 12"/>
                      <p:cNvPicPr>
                        <a:picLocks noGrp="1" noChangeAspect="1" noChangeArrowheads="1"/>
                      </p:cNvPicPr>
                      <p:nvPr/>
                    </p:nvPicPr>
                    <p:blipFill>
                      <a:blip r:embed="rId19"/>
                      <a:srcRect/>
                      <a:stretch>
                        <a:fillRect/>
                      </a:stretch>
                    </p:blipFill>
                    <p:spPr bwMode="auto">
                      <a:xfrm>
                        <a:off x="6583975" y="5981700"/>
                        <a:ext cx="17843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878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5754" y="1594151"/>
            <a:ext cx="6223321" cy="2346300"/>
          </a:xfrm>
          <a:prstGeom prst="rect">
            <a:avLst/>
          </a:prstGeom>
        </p:spPr>
      </p:pic>
      <p:sp>
        <p:nvSpPr>
          <p:cNvPr id="2" name="Title 1"/>
          <p:cNvSpPr>
            <a:spLocks noGrp="1"/>
          </p:cNvSpPr>
          <p:nvPr>
            <p:ph type="title"/>
          </p:nvPr>
        </p:nvSpPr>
        <p:spPr>
          <a:xfrm>
            <a:off x="838200" y="271345"/>
            <a:ext cx="10515600" cy="1325563"/>
          </a:xfrm>
        </p:spPr>
        <p:txBody>
          <a:bodyPr/>
          <a:lstStyle/>
          <a:p>
            <a:r>
              <a:rPr lang="en-US" u="sng" dirty="0" smtClean="0"/>
              <a:t>3D Example</a:t>
            </a:r>
            <a:r>
              <a:rPr lang="en-US" dirty="0" smtClean="0"/>
              <a:t>: the </a:t>
            </a:r>
            <a:r>
              <a:rPr lang="en-US" b="1" dirty="0" smtClean="0"/>
              <a:t>face-centered cubic (FCC)</a:t>
            </a:r>
            <a:endParaRPr lang="en-US" b="1"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452580800"/>
              </p:ext>
            </p:extLst>
          </p:nvPr>
        </p:nvGraphicFramePr>
        <p:xfrm>
          <a:off x="6668233" y="2310713"/>
          <a:ext cx="5258043" cy="559982"/>
        </p:xfrm>
        <a:graphic>
          <a:graphicData uri="http://schemas.openxmlformats.org/presentationml/2006/ole">
            <mc:AlternateContent xmlns:mc="http://schemas.openxmlformats.org/markup-compatibility/2006">
              <mc:Choice xmlns:v="urn:schemas-microsoft-com:vml" Requires="v">
                <p:oleObj spid="_x0000_s9311" name="Equation" r:id="rId4" imgW="1320480" imgH="228600" progId="Equation.DSMT4">
                  <p:embed/>
                </p:oleObj>
              </mc:Choice>
              <mc:Fallback>
                <p:oleObj name="Equation" r:id="rId4" imgW="1320480" imgH="228600" progId="Equation.DSMT4">
                  <p:embed/>
                  <p:pic>
                    <p:nvPicPr>
                      <p:cNvPr id="0" name=""/>
                      <p:cNvPicPr>
                        <a:picLocks noGrp="1" noChangeAspect="1" noChangeArrowheads="1"/>
                      </p:cNvPicPr>
                      <p:nvPr/>
                    </p:nvPicPr>
                    <p:blipFill>
                      <a:blip r:embed="rId5"/>
                      <a:srcRect/>
                      <a:stretch>
                        <a:fillRect/>
                      </a:stretch>
                    </p:blipFill>
                    <p:spPr bwMode="auto">
                      <a:xfrm>
                        <a:off x="6668233" y="2310713"/>
                        <a:ext cx="5258043" cy="559982"/>
                      </a:xfrm>
                      <a:prstGeom prst="rect">
                        <a:avLst/>
                      </a:prstGeom>
                      <a:noFill/>
                      <a:ln>
                        <a:noFill/>
                      </a:ln>
                    </p:spPr>
                  </p:pic>
                </p:oleObj>
              </mc:Fallback>
            </mc:AlternateContent>
          </a:graphicData>
        </a:graphic>
      </p:graphicFrame>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2679311987"/>
              </p:ext>
            </p:extLst>
          </p:nvPr>
        </p:nvGraphicFramePr>
        <p:xfrm>
          <a:off x="7596772" y="3048004"/>
          <a:ext cx="2008336" cy="929164"/>
        </p:xfrm>
        <a:graphic>
          <a:graphicData uri="http://schemas.openxmlformats.org/presentationml/2006/ole">
            <mc:AlternateContent xmlns:mc="http://schemas.openxmlformats.org/markup-compatibility/2006">
              <mc:Choice xmlns:v="urn:schemas-microsoft-com:vml" Requires="v">
                <p:oleObj spid="_x0000_s9312" name="Equation" r:id="rId6" imgW="850680" imgH="393480" progId="Equation.DSMT4">
                  <p:embed/>
                </p:oleObj>
              </mc:Choice>
              <mc:Fallback>
                <p:oleObj name="Equation" r:id="rId6" imgW="850680" imgH="393480" progId="Equation.DSMT4">
                  <p:embed/>
                  <p:pic>
                    <p:nvPicPr>
                      <p:cNvPr id="0" name=""/>
                      <p:cNvPicPr>
                        <a:picLocks noGrp="1" noChangeAspect="1" noChangeArrowheads="1"/>
                      </p:cNvPicPr>
                      <p:nvPr/>
                    </p:nvPicPr>
                    <p:blipFill>
                      <a:blip r:embed="rId7"/>
                      <a:srcRect/>
                      <a:stretch>
                        <a:fillRect/>
                      </a:stretch>
                    </p:blipFill>
                    <p:spPr bwMode="auto">
                      <a:xfrm>
                        <a:off x="7596772" y="3048004"/>
                        <a:ext cx="2008336" cy="929164"/>
                      </a:xfrm>
                      <a:prstGeom prst="rect">
                        <a:avLst/>
                      </a:prstGeom>
                      <a:noFill/>
                      <a:ln>
                        <a:noFill/>
                      </a:ln>
                    </p:spPr>
                  </p:pic>
                </p:oleObj>
              </mc:Fallback>
            </mc:AlternateContent>
          </a:graphicData>
        </a:graphic>
      </p:graphicFrame>
      <p:graphicFrame>
        <p:nvGraphicFramePr>
          <p:cNvPr id="14" name="Object 13"/>
          <p:cNvGraphicFramePr>
            <a:graphicFrameLocks noGrp="1" noChangeAspect="1"/>
          </p:cNvGraphicFramePr>
          <p:nvPr>
            <p:extLst>
              <p:ext uri="{D42A27DB-BD31-4B8C-83A1-F6EECF244321}">
                <p14:modId xmlns:p14="http://schemas.microsoft.com/office/powerpoint/2010/main" val="1294174746"/>
              </p:ext>
            </p:extLst>
          </p:nvPr>
        </p:nvGraphicFramePr>
        <p:xfrm>
          <a:off x="7605566" y="4082446"/>
          <a:ext cx="1975102" cy="911585"/>
        </p:xfrm>
        <a:graphic>
          <a:graphicData uri="http://schemas.openxmlformats.org/presentationml/2006/ole">
            <mc:AlternateContent xmlns:mc="http://schemas.openxmlformats.org/markup-compatibility/2006">
              <mc:Choice xmlns:v="urn:schemas-microsoft-com:vml" Requires="v">
                <p:oleObj spid="_x0000_s9313" name="Equation" r:id="rId8" imgW="850680" imgH="393480" progId="Equation.DSMT4">
                  <p:embed/>
                </p:oleObj>
              </mc:Choice>
              <mc:Fallback>
                <p:oleObj name="Equation" r:id="rId8" imgW="850680" imgH="393480" progId="Equation.DSMT4">
                  <p:embed/>
                  <p:pic>
                    <p:nvPicPr>
                      <p:cNvPr id="0" name=""/>
                      <p:cNvPicPr>
                        <a:picLocks noGrp="1" noChangeAspect="1" noChangeArrowheads="1"/>
                      </p:cNvPicPr>
                      <p:nvPr/>
                    </p:nvPicPr>
                    <p:blipFill>
                      <a:blip r:embed="rId9"/>
                      <a:srcRect/>
                      <a:stretch>
                        <a:fillRect/>
                      </a:stretch>
                    </p:blipFill>
                    <p:spPr bwMode="auto">
                      <a:xfrm>
                        <a:off x="7605566" y="4082446"/>
                        <a:ext cx="1975102" cy="911585"/>
                      </a:xfrm>
                      <a:prstGeom prst="rect">
                        <a:avLst/>
                      </a:prstGeom>
                      <a:noFill/>
                      <a:ln>
                        <a:noFill/>
                      </a:ln>
                    </p:spPr>
                  </p:pic>
                </p:oleObj>
              </mc:Fallback>
            </mc:AlternateContent>
          </a:graphicData>
        </a:graphic>
      </p:graphicFrame>
      <p:graphicFrame>
        <p:nvGraphicFramePr>
          <p:cNvPr id="15" name="Object 14"/>
          <p:cNvGraphicFramePr>
            <a:graphicFrameLocks noGrp="1" noChangeAspect="1"/>
          </p:cNvGraphicFramePr>
          <p:nvPr>
            <p:extLst>
              <p:ext uri="{D42A27DB-BD31-4B8C-83A1-F6EECF244321}">
                <p14:modId xmlns:p14="http://schemas.microsoft.com/office/powerpoint/2010/main" val="2056466046"/>
              </p:ext>
            </p:extLst>
          </p:nvPr>
        </p:nvGraphicFramePr>
        <p:xfrm>
          <a:off x="7629006" y="5114028"/>
          <a:ext cx="1969908" cy="896200"/>
        </p:xfrm>
        <a:graphic>
          <a:graphicData uri="http://schemas.openxmlformats.org/presentationml/2006/ole">
            <mc:AlternateContent xmlns:mc="http://schemas.openxmlformats.org/markup-compatibility/2006">
              <mc:Choice xmlns:v="urn:schemas-microsoft-com:vml" Requires="v">
                <p:oleObj spid="_x0000_s9314" name="Equation" r:id="rId10" imgW="863280" imgH="393480" progId="Equation.DSMT4">
                  <p:embed/>
                </p:oleObj>
              </mc:Choice>
              <mc:Fallback>
                <p:oleObj name="Equation" r:id="rId10" imgW="863280" imgH="393480" progId="Equation.DSMT4">
                  <p:embed/>
                  <p:pic>
                    <p:nvPicPr>
                      <p:cNvPr id="0" name=""/>
                      <p:cNvPicPr>
                        <a:picLocks noGrp="1" noChangeAspect="1" noChangeArrowheads="1"/>
                      </p:cNvPicPr>
                      <p:nvPr/>
                    </p:nvPicPr>
                    <p:blipFill>
                      <a:blip r:embed="rId11"/>
                      <a:srcRect/>
                      <a:stretch>
                        <a:fillRect/>
                      </a:stretch>
                    </p:blipFill>
                    <p:spPr bwMode="auto">
                      <a:xfrm>
                        <a:off x="7629006" y="5114028"/>
                        <a:ext cx="1969908" cy="896200"/>
                      </a:xfrm>
                      <a:prstGeom prst="rect">
                        <a:avLst/>
                      </a:prstGeom>
                      <a:noFill/>
                      <a:ln>
                        <a:noFill/>
                      </a:ln>
                    </p:spPr>
                  </p:pic>
                </p:oleObj>
              </mc:Fallback>
            </mc:AlternateContent>
          </a:graphicData>
        </a:graphic>
      </p:graphicFrame>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7045" y="1553905"/>
            <a:ext cx="2024627" cy="182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13"/>
          <a:stretch>
            <a:fillRect/>
          </a:stretch>
        </p:blipFill>
        <p:spPr>
          <a:xfrm>
            <a:off x="488145" y="4608556"/>
            <a:ext cx="4552778" cy="1688326"/>
          </a:xfrm>
          <a:prstGeom prst="rect">
            <a:avLst/>
          </a:prstGeom>
        </p:spPr>
      </p:pic>
      <p:pic>
        <p:nvPicPr>
          <p:cNvPr id="18" name="Picture 17"/>
          <p:cNvPicPr>
            <a:picLocks noChangeAspect="1"/>
          </p:cNvPicPr>
          <p:nvPr/>
        </p:nvPicPr>
        <p:blipFill>
          <a:blip r:embed="rId14"/>
          <a:stretch>
            <a:fillRect/>
          </a:stretch>
        </p:blipFill>
        <p:spPr>
          <a:xfrm>
            <a:off x="488145" y="4361180"/>
            <a:ext cx="5297950" cy="2183077"/>
          </a:xfrm>
          <a:prstGeom prst="rect">
            <a:avLst/>
          </a:prstGeom>
        </p:spPr>
      </p:pic>
    </p:spTree>
    <p:extLst>
      <p:ext uri="{BB962C8B-B14F-4D97-AF65-F5344CB8AC3E}">
        <p14:creationId xmlns:p14="http://schemas.microsoft.com/office/powerpoint/2010/main" val="4087246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23985" y="91080"/>
            <a:ext cx="6200131" cy="6583258"/>
          </a:xfrm>
          <a:prstGeom prst="rect">
            <a:avLst/>
          </a:prstGeom>
        </p:spPr>
      </p:pic>
    </p:spTree>
    <p:extLst>
      <p:ext uri="{BB962C8B-B14F-4D97-AF65-F5344CB8AC3E}">
        <p14:creationId xmlns:p14="http://schemas.microsoft.com/office/powerpoint/2010/main" val="77694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6" y="0"/>
            <a:ext cx="10515600" cy="1325563"/>
          </a:xfrm>
        </p:spPr>
        <p:txBody>
          <a:bodyPr/>
          <a:lstStyle/>
          <a:p>
            <a:r>
              <a:rPr lang="en-US" dirty="0" smtClean="0"/>
              <a:t>Lattice with a basis</a:t>
            </a:r>
            <a:endParaRPr lang="en-US" dirty="0"/>
          </a:p>
        </p:txBody>
      </p:sp>
      <p:sp>
        <p:nvSpPr>
          <p:cNvPr id="3" name="Content Placeholder 2"/>
          <p:cNvSpPr>
            <a:spLocks noGrp="1"/>
          </p:cNvSpPr>
          <p:nvPr>
            <p:ph idx="1"/>
          </p:nvPr>
        </p:nvSpPr>
        <p:spPr>
          <a:xfrm>
            <a:off x="580292" y="1309809"/>
            <a:ext cx="10580078" cy="5067543"/>
          </a:xfrm>
        </p:spPr>
        <p:txBody>
          <a:bodyPr>
            <a:normAutofit fontScale="92500" lnSpcReduction="10000"/>
          </a:bodyPr>
          <a:lstStyle/>
          <a:p>
            <a:r>
              <a:rPr lang="en-US" dirty="0" smtClean="0"/>
              <a:t>A </a:t>
            </a:r>
            <a:r>
              <a:rPr lang="en-US" dirty="0" err="1" smtClean="0"/>
              <a:t>Bravais</a:t>
            </a:r>
            <a:r>
              <a:rPr lang="en-US" dirty="0" smtClean="0"/>
              <a:t> lattice is a mathematical abstraction. To describe a real </a:t>
            </a:r>
            <a:r>
              <a:rPr lang="en-US" b="1" dirty="0" smtClean="0"/>
              <a:t>crystal lattice</a:t>
            </a:r>
            <a:r>
              <a:rPr lang="en-US" dirty="0" smtClean="0"/>
              <a:t>, one needs to dress the </a:t>
            </a:r>
            <a:r>
              <a:rPr lang="en-US" dirty="0" err="1" smtClean="0"/>
              <a:t>Bravais</a:t>
            </a:r>
            <a:r>
              <a:rPr lang="en-US" dirty="0" smtClean="0"/>
              <a:t> lattice with either a single atom, or a set of atoms. This repeating set of atoms is called the </a:t>
            </a:r>
            <a:r>
              <a:rPr lang="en-US" b="1" dirty="0" smtClean="0"/>
              <a:t>basis</a:t>
            </a:r>
            <a:r>
              <a:rPr lang="en-US" dirty="0" smtClean="0"/>
              <a:t>.</a:t>
            </a:r>
          </a:p>
          <a:p>
            <a:r>
              <a:rPr lang="en-US" dirty="0" smtClean="0"/>
              <a:t>The vectors describing the positions of atoms in a basis, {</a:t>
            </a:r>
            <a:r>
              <a:rPr lang="en-US" b="1" dirty="0" err="1" smtClean="0"/>
              <a:t>r</a:t>
            </a:r>
            <a:r>
              <a:rPr lang="en-US" baseline="-25000" dirty="0" err="1" smtClean="0"/>
              <a:t>i</a:t>
            </a:r>
            <a:r>
              <a:rPr lang="en-US" dirty="0" smtClean="0"/>
              <a:t>}, are called </a:t>
            </a:r>
            <a:r>
              <a:rPr lang="en-US" b="1" dirty="0" smtClean="0"/>
              <a:t>basis vectors</a:t>
            </a:r>
            <a:r>
              <a:rPr lang="en-US" dirty="0" smtClean="0"/>
              <a:t>, and are conventionally presented in terms of fractional steps along the lattice vectors.</a:t>
            </a:r>
          </a:p>
          <a:p>
            <a:r>
              <a:rPr lang="en-US" dirty="0" smtClean="0"/>
              <a:t>This allows one to</a:t>
            </a:r>
          </a:p>
          <a:p>
            <a:pPr lvl="1"/>
            <a:r>
              <a:rPr lang="en-US" dirty="0" smtClean="0"/>
              <a:t>Use the same </a:t>
            </a:r>
            <a:r>
              <a:rPr lang="en-US" dirty="0" err="1" smtClean="0"/>
              <a:t>Bravais</a:t>
            </a:r>
            <a:r>
              <a:rPr lang="en-US" dirty="0" smtClean="0"/>
              <a:t> lattice framework to </a:t>
            </a:r>
          </a:p>
          <a:p>
            <a:pPr marL="457200" lvl="1" indent="0">
              <a:buNone/>
            </a:pPr>
            <a:r>
              <a:rPr lang="en-US" dirty="0" smtClean="0"/>
              <a:t>Describe non-</a:t>
            </a:r>
            <a:r>
              <a:rPr lang="en-US" dirty="0" err="1" smtClean="0"/>
              <a:t>Bravais</a:t>
            </a:r>
            <a:r>
              <a:rPr lang="en-US" dirty="0" smtClean="0"/>
              <a:t> lattices</a:t>
            </a:r>
          </a:p>
          <a:p>
            <a:pPr lvl="1"/>
            <a:r>
              <a:rPr lang="en-US" dirty="0" smtClean="0"/>
              <a:t>To simplify discussion of complex </a:t>
            </a:r>
            <a:r>
              <a:rPr lang="en-US" dirty="0" err="1" smtClean="0"/>
              <a:t>Bravais</a:t>
            </a:r>
            <a:r>
              <a:rPr lang="en-US" dirty="0" smtClean="0"/>
              <a:t> lattice </a:t>
            </a:r>
          </a:p>
          <a:p>
            <a:pPr marL="457200" lvl="1" indent="0">
              <a:buNone/>
            </a:pPr>
            <a:r>
              <a:rPr lang="en-US" dirty="0" smtClean="0"/>
              <a:t>through use of larger </a:t>
            </a:r>
            <a:r>
              <a:rPr lang="en-US" b="1" dirty="0" smtClean="0"/>
              <a:t>conventional unit cells</a:t>
            </a:r>
            <a:r>
              <a:rPr lang="en-US" dirty="0" smtClean="0"/>
              <a:t>, with </a:t>
            </a:r>
          </a:p>
          <a:p>
            <a:pPr marL="457200" lvl="1" indent="0">
              <a:buNone/>
            </a:pPr>
            <a:r>
              <a:rPr lang="en-US" dirty="0" smtClean="0"/>
              <a:t>orthonormal lattice vectors</a:t>
            </a:r>
          </a:p>
          <a:p>
            <a:pPr lvl="1"/>
            <a:r>
              <a:rPr lang="en-US" dirty="0" smtClean="0"/>
              <a:t>To describe crystals containing more than one </a:t>
            </a:r>
          </a:p>
          <a:p>
            <a:pPr marL="457200" lvl="1" indent="0">
              <a:buNone/>
            </a:pPr>
            <a:r>
              <a:rPr lang="en-US" dirty="0" smtClean="0"/>
              <a:t>atom type.</a:t>
            </a:r>
            <a:endParaRPr lang="en-US" dirty="0"/>
          </a:p>
        </p:txBody>
      </p:sp>
      <p:pic>
        <p:nvPicPr>
          <p:cNvPr id="4" name="Picture 3"/>
          <p:cNvPicPr>
            <a:picLocks noChangeAspect="1"/>
          </p:cNvPicPr>
          <p:nvPr/>
        </p:nvPicPr>
        <p:blipFill>
          <a:blip r:embed="rId2"/>
          <a:stretch>
            <a:fillRect/>
          </a:stretch>
        </p:blipFill>
        <p:spPr>
          <a:xfrm>
            <a:off x="7253507" y="3628304"/>
            <a:ext cx="4664489" cy="2702157"/>
          </a:xfrm>
          <a:prstGeom prst="rect">
            <a:avLst/>
          </a:prstGeom>
        </p:spPr>
      </p:pic>
    </p:spTree>
    <p:extLst>
      <p:ext uri="{BB962C8B-B14F-4D97-AF65-F5344CB8AC3E}">
        <p14:creationId xmlns:p14="http://schemas.microsoft.com/office/powerpoint/2010/main" val="39308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23" y="279156"/>
            <a:ext cx="10515600" cy="1325563"/>
          </a:xfrm>
        </p:spPr>
        <p:txBody>
          <a:bodyPr/>
          <a:lstStyle/>
          <a:p>
            <a:r>
              <a:rPr lang="en-US" u="sng" dirty="0" smtClean="0"/>
              <a:t>Example</a:t>
            </a:r>
            <a:r>
              <a:rPr lang="en-US" dirty="0" smtClean="0"/>
              <a:t>: The honeycomb, using a basis</a:t>
            </a:r>
            <a:endParaRPr lang="en-US" dirty="0"/>
          </a:p>
        </p:txBody>
      </p:sp>
      <p:sp>
        <p:nvSpPr>
          <p:cNvPr id="3" name="Content Placeholder 2"/>
          <p:cNvSpPr>
            <a:spLocks noGrp="1"/>
          </p:cNvSpPr>
          <p:nvPr>
            <p:ph idx="1"/>
          </p:nvPr>
        </p:nvSpPr>
        <p:spPr>
          <a:xfrm>
            <a:off x="806939" y="1731840"/>
            <a:ext cx="10515600" cy="4351338"/>
          </a:xfrm>
        </p:spPr>
        <p:txBody>
          <a:bodyPr/>
          <a:lstStyle/>
          <a:p>
            <a:r>
              <a:rPr lang="en-US" dirty="0" smtClean="0"/>
              <a:t>Though the honeycomb is clearly not a </a:t>
            </a:r>
            <a:r>
              <a:rPr lang="en-US" dirty="0" err="1" smtClean="0"/>
              <a:t>Bravais</a:t>
            </a:r>
            <a:r>
              <a:rPr lang="en-US" dirty="0" smtClean="0"/>
              <a:t> lattice, we can still describe it as a triangle lattice (which is </a:t>
            </a:r>
            <a:r>
              <a:rPr lang="en-US" dirty="0" err="1" smtClean="0"/>
              <a:t>Bravais</a:t>
            </a:r>
            <a:r>
              <a:rPr lang="en-US" dirty="0" smtClean="0"/>
              <a:t>) , using a two atom basis </a:t>
            </a:r>
            <a:endParaRPr lang="en-US" dirty="0"/>
          </a:p>
        </p:txBody>
      </p:sp>
      <p:pic>
        <p:nvPicPr>
          <p:cNvPr id="4" name="Picture 3"/>
          <p:cNvPicPr>
            <a:picLocks noChangeAspect="1"/>
          </p:cNvPicPr>
          <p:nvPr/>
        </p:nvPicPr>
        <p:blipFill>
          <a:blip r:embed="rId2"/>
          <a:stretch>
            <a:fillRect/>
          </a:stretch>
        </p:blipFill>
        <p:spPr>
          <a:xfrm>
            <a:off x="6013411" y="3087420"/>
            <a:ext cx="5749719" cy="3149258"/>
          </a:xfrm>
          <a:prstGeom prst="rect">
            <a:avLst/>
          </a:prstGeom>
        </p:spPr>
      </p:pic>
      <p:pic>
        <p:nvPicPr>
          <p:cNvPr id="5" name="Picture 4"/>
          <p:cNvPicPr>
            <a:picLocks noChangeAspect="1"/>
          </p:cNvPicPr>
          <p:nvPr/>
        </p:nvPicPr>
        <p:blipFill>
          <a:blip r:embed="rId3"/>
          <a:stretch>
            <a:fillRect/>
          </a:stretch>
        </p:blipFill>
        <p:spPr>
          <a:xfrm>
            <a:off x="187570" y="3419744"/>
            <a:ext cx="4954953" cy="1930717"/>
          </a:xfrm>
          <a:prstGeom prst="rect">
            <a:avLst/>
          </a:prstGeom>
        </p:spPr>
      </p:pic>
    </p:spTree>
    <p:extLst>
      <p:ext uri="{BB962C8B-B14F-4D97-AF65-F5344CB8AC3E}">
        <p14:creationId xmlns:p14="http://schemas.microsoft.com/office/powerpoint/2010/main" val="2392627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23" y="279156"/>
            <a:ext cx="10515600" cy="1325563"/>
          </a:xfrm>
        </p:spPr>
        <p:txBody>
          <a:bodyPr/>
          <a:lstStyle/>
          <a:p>
            <a:r>
              <a:rPr lang="en-US" u="sng" dirty="0" smtClean="0"/>
              <a:t>Example</a:t>
            </a:r>
            <a:r>
              <a:rPr lang="en-US" dirty="0" smtClean="0"/>
              <a:t>: the BCC </a:t>
            </a:r>
            <a:r>
              <a:rPr lang="en-US" dirty="0" err="1" smtClean="0"/>
              <a:t>alttice</a:t>
            </a:r>
            <a:r>
              <a:rPr lang="en-US" dirty="0" smtClean="0"/>
              <a:t>, using a basis</a:t>
            </a:r>
            <a:endParaRPr lang="en-US" dirty="0"/>
          </a:p>
        </p:txBody>
      </p:sp>
      <p:sp>
        <p:nvSpPr>
          <p:cNvPr id="3" name="Content Placeholder 2"/>
          <p:cNvSpPr>
            <a:spLocks noGrp="1"/>
          </p:cNvSpPr>
          <p:nvPr>
            <p:ph idx="1"/>
          </p:nvPr>
        </p:nvSpPr>
        <p:spPr>
          <a:xfrm>
            <a:off x="806939" y="1731840"/>
            <a:ext cx="10515600" cy="4351338"/>
          </a:xfrm>
        </p:spPr>
        <p:txBody>
          <a:bodyPr/>
          <a:lstStyle/>
          <a:p>
            <a:r>
              <a:rPr lang="en-US" dirty="0" smtClean="0"/>
              <a:t>The BCC lattice is </a:t>
            </a:r>
            <a:r>
              <a:rPr lang="en-US" dirty="0" err="1" smtClean="0"/>
              <a:t>Bravais</a:t>
            </a:r>
            <a:r>
              <a:rPr lang="en-US" dirty="0" smtClean="0"/>
              <a:t>, but the primitive lattice vectors are not perpendicular. It is often desirable to use a cubic </a:t>
            </a:r>
            <a:r>
              <a:rPr lang="en-US" dirty="0" err="1" smtClean="0"/>
              <a:t>Bravais</a:t>
            </a:r>
            <a:r>
              <a:rPr lang="en-US" dirty="0" smtClean="0"/>
              <a:t> lattice, with a two atom basis. The repeating (non-primitive) unit cell is known as the </a:t>
            </a:r>
            <a:r>
              <a:rPr lang="en-US" b="1" dirty="0" smtClean="0"/>
              <a:t>conventional unit cell</a:t>
            </a:r>
            <a:r>
              <a:rPr lang="en-US" dirty="0" smtClean="0"/>
              <a:t>.</a:t>
            </a:r>
            <a:endParaRPr lang="en-US" dirty="0"/>
          </a:p>
        </p:txBody>
      </p:sp>
      <p:graphicFrame>
        <p:nvGraphicFramePr>
          <p:cNvPr id="7" name="Object 6"/>
          <p:cNvGraphicFramePr>
            <a:graphicFrameLocks noGrp="1" noChangeAspect="1"/>
          </p:cNvGraphicFramePr>
          <p:nvPr>
            <p:extLst>
              <p:ext uri="{D42A27DB-BD31-4B8C-83A1-F6EECF244321}">
                <p14:modId xmlns:p14="http://schemas.microsoft.com/office/powerpoint/2010/main" val="2714174359"/>
              </p:ext>
            </p:extLst>
          </p:nvPr>
        </p:nvGraphicFramePr>
        <p:xfrm>
          <a:off x="7113832" y="3643466"/>
          <a:ext cx="3819891" cy="405979"/>
        </p:xfrm>
        <a:graphic>
          <a:graphicData uri="http://schemas.openxmlformats.org/presentationml/2006/ole">
            <mc:AlternateContent xmlns:mc="http://schemas.openxmlformats.org/markup-compatibility/2006">
              <mc:Choice xmlns:v="urn:schemas-microsoft-com:vml" Requires="v">
                <p:oleObj spid="_x0000_s11359" name="Equation" r:id="rId3" imgW="1320480" imgH="228600" progId="Equation.DSMT4">
                  <p:embed/>
                </p:oleObj>
              </mc:Choice>
              <mc:Fallback>
                <p:oleObj name="Equation" r:id="rId3" imgW="1320480" imgH="228600"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832" y="3643466"/>
                        <a:ext cx="3819891" cy="405979"/>
                      </a:xfrm>
                      <a:prstGeom prst="rect">
                        <a:avLst/>
                      </a:prstGeom>
                      <a:noFill/>
                      <a:ln>
                        <a:noFill/>
                      </a:ln>
                    </p:spPr>
                  </p:pic>
                </p:oleObj>
              </mc:Fallback>
            </mc:AlternateContent>
          </a:graphicData>
        </a:graphic>
      </p:graphicFrame>
      <p:sp>
        <p:nvSpPr>
          <p:cNvPr id="8" name="TextBox 7"/>
          <p:cNvSpPr txBox="1"/>
          <p:nvPr/>
        </p:nvSpPr>
        <p:spPr>
          <a:xfrm>
            <a:off x="6541477" y="3219938"/>
            <a:ext cx="1539460" cy="369332"/>
          </a:xfrm>
          <a:prstGeom prst="rect">
            <a:avLst/>
          </a:prstGeom>
          <a:noFill/>
        </p:spPr>
        <p:txBody>
          <a:bodyPr wrap="none" rtlCol="0">
            <a:spAutoFit/>
          </a:bodyPr>
          <a:lstStyle/>
          <a:p>
            <a:r>
              <a:rPr lang="en-US" dirty="0" err="1" smtClean="0"/>
              <a:t>Bravais</a:t>
            </a:r>
            <a:r>
              <a:rPr lang="en-US" dirty="0" smtClean="0"/>
              <a:t> lattice:</a:t>
            </a:r>
            <a:endParaRPr lang="en-US" dirty="0"/>
          </a:p>
        </p:txBody>
      </p:sp>
      <p:graphicFrame>
        <p:nvGraphicFramePr>
          <p:cNvPr id="9" name="Object 8"/>
          <p:cNvGraphicFramePr>
            <a:graphicFrameLocks noGrp="1" noChangeAspect="1"/>
          </p:cNvGraphicFramePr>
          <p:nvPr>
            <p:extLst>
              <p:ext uri="{D42A27DB-BD31-4B8C-83A1-F6EECF244321}">
                <p14:modId xmlns:p14="http://schemas.microsoft.com/office/powerpoint/2010/main" val="3226879125"/>
              </p:ext>
            </p:extLst>
          </p:nvPr>
        </p:nvGraphicFramePr>
        <p:xfrm>
          <a:off x="7295406" y="4227514"/>
          <a:ext cx="943940" cy="447932"/>
        </p:xfrm>
        <a:graphic>
          <a:graphicData uri="http://schemas.openxmlformats.org/presentationml/2006/ole">
            <mc:AlternateContent xmlns:mc="http://schemas.openxmlformats.org/markup-compatibility/2006">
              <mc:Choice xmlns:v="urn:schemas-microsoft-com:vml" Requires="v">
                <p:oleObj spid="_x0000_s11360" name="Equation" r:id="rId5" imgW="482391" imgH="228501" progId="Equation.DSMT4">
                  <p:embed/>
                </p:oleObj>
              </mc:Choice>
              <mc:Fallback>
                <p:oleObj name="Equation" r:id="rId5" imgW="482391" imgH="228501" progId="Equation.DSMT4">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5406" y="4227514"/>
                        <a:ext cx="943940" cy="447932"/>
                      </a:xfrm>
                      <a:prstGeom prst="rect">
                        <a:avLst/>
                      </a:prstGeom>
                      <a:noFill/>
                      <a:ln>
                        <a:noFill/>
                      </a:ln>
                    </p:spPr>
                  </p:pic>
                </p:oleObj>
              </mc:Fallback>
            </mc:AlternateContent>
          </a:graphicData>
        </a:graphic>
      </p:graphicFrame>
      <p:graphicFrame>
        <p:nvGraphicFramePr>
          <p:cNvPr id="10" name="Object 9"/>
          <p:cNvGraphicFramePr>
            <a:graphicFrameLocks noGrp="1" noChangeAspect="1"/>
          </p:cNvGraphicFramePr>
          <p:nvPr>
            <p:extLst>
              <p:ext uri="{D42A27DB-BD31-4B8C-83A1-F6EECF244321}">
                <p14:modId xmlns:p14="http://schemas.microsoft.com/office/powerpoint/2010/main" val="581023726"/>
              </p:ext>
            </p:extLst>
          </p:nvPr>
        </p:nvGraphicFramePr>
        <p:xfrm>
          <a:off x="8499475" y="4208463"/>
          <a:ext cx="968375" cy="447675"/>
        </p:xfrm>
        <a:graphic>
          <a:graphicData uri="http://schemas.openxmlformats.org/presentationml/2006/ole">
            <mc:AlternateContent xmlns:mc="http://schemas.openxmlformats.org/markup-compatibility/2006">
              <mc:Choice xmlns:v="urn:schemas-microsoft-com:vml" Requires="v">
                <p:oleObj spid="_x0000_s11361" name="Equation" r:id="rId7" imgW="495000" imgH="228600" progId="Equation.DSMT4">
                  <p:embed/>
                </p:oleObj>
              </mc:Choice>
              <mc:Fallback>
                <p:oleObj name="Equation" r:id="rId7" imgW="495000" imgH="228600" progId="Equation.DSMT4">
                  <p:embed/>
                  <p:pic>
                    <p:nvPicPr>
                      <p:cNvPr id="0" name="Object 8"/>
                      <p:cNvPicPr>
                        <a:picLocks noGrp="1" noChangeAspect="1" noChangeArrowheads="1"/>
                      </p:cNvPicPr>
                      <p:nvPr/>
                    </p:nvPicPr>
                    <p:blipFill>
                      <a:blip r:embed="rId8"/>
                      <a:srcRect/>
                      <a:stretch>
                        <a:fillRect/>
                      </a:stretch>
                    </p:blipFill>
                    <p:spPr bwMode="auto">
                      <a:xfrm>
                        <a:off x="8499475" y="4208463"/>
                        <a:ext cx="9683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Grp="1" noChangeAspect="1"/>
          </p:cNvGraphicFramePr>
          <p:nvPr>
            <p:extLst>
              <p:ext uri="{D42A27DB-BD31-4B8C-83A1-F6EECF244321}">
                <p14:modId xmlns:p14="http://schemas.microsoft.com/office/powerpoint/2010/main" val="3714421801"/>
              </p:ext>
            </p:extLst>
          </p:nvPr>
        </p:nvGraphicFramePr>
        <p:xfrm>
          <a:off x="9746160" y="4215798"/>
          <a:ext cx="942975" cy="447675"/>
        </p:xfrm>
        <a:graphic>
          <a:graphicData uri="http://schemas.openxmlformats.org/presentationml/2006/ole">
            <mc:AlternateContent xmlns:mc="http://schemas.openxmlformats.org/markup-compatibility/2006">
              <mc:Choice xmlns:v="urn:schemas-microsoft-com:vml" Requires="v">
                <p:oleObj spid="_x0000_s11362" name="Equation" r:id="rId9" imgW="482400" imgH="228600" progId="Equation.DSMT4">
                  <p:embed/>
                </p:oleObj>
              </mc:Choice>
              <mc:Fallback>
                <p:oleObj name="Equation" r:id="rId9" imgW="482400" imgH="228600" progId="Equation.DSMT4">
                  <p:embed/>
                  <p:pic>
                    <p:nvPicPr>
                      <p:cNvPr id="0" name="Object 8"/>
                      <p:cNvPicPr>
                        <a:picLocks noGrp="1" noChangeAspect="1" noChangeArrowheads="1"/>
                      </p:cNvPicPr>
                      <p:nvPr/>
                    </p:nvPicPr>
                    <p:blipFill>
                      <a:blip r:embed="rId10"/>
                      <a:srcRect/>
                      <a:stretch>
                        <a:fillRect/>
                      </a:stretch>
                    </p:blipFill>
                    <p:spPr bwMode="auto">
                      <a:xfrm>
                        <a:off x="9746160" y="4215798"/>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607912" y="5029118"/>
            <a:ext cx="715260" cy="369332"/>
          </a:xfrm>
          <a:prstGeom prst="rect">
            <a:avLst/>
          </a:prstGeom>
          <a:noFill/>
        </p:spPr>
        <p:txBody>
          <a:bodyPr wrap="none" rtlCol="0">
            <a:spAutoFit/>
          </a:bodyPr>
          <a:lstStyle/>
          <a:p>
            <a:r>
              <a:rPr lang="en-US" dirty="0" smtClean="0"/>
              <a:t>Basis:</a:t>
            </a:r>
            <a:endParaRPr lang="en-US" dirty="0"/>
          </a:p>
        </p:txBody>
      </p:sp>
      <p:graphicFrame>
        <p:nvGraphicFramePr>
          <p:cNvPr id="13" name="Object 12"/>
          <p:cNvGraphicFramePr>
            <a:graphicFrameLocks noGrp="1" noChangeAspect="1"/>
          </p:cNvGraphicFramePr>
          <p:nvPr>
            <p:extLst>
              <p:ext uri="{D42A27DB-BD31-4B8C-83A1-F6EECF244321}">
                <p14:modId xmlns:p14="http://schemas.microsoft.com/office/powerpoint/2010/main" val="2236095399"/>
              </p:ext>
            </p:extLst>
          </p:nvPr>
        </p:nvGraphicFramePr>
        <p:xfrm>
          <a:off x="7418388" y="5270500"/>
          <a:ext cx="719137" cy="447675"/>
        </p:xfrm>
        <a:graphic>
          <a:graphicData uri="http://schemas.openxmlformats.org/presentationml/2006/ole">
            <mc:AlternateContent xmlns:mc="http://schemas.openxmlformats.org/markup-compatibility/2006">
              <mc:Choice xmlns:v="urn:schemas-microsoft-com:vml" Requires="v">
                <p:oleObj spid="_x0000_s11363" name="Equation" r:id="rId11" imgW="368280" imgH="228600" progId="Equation.DSMT4">
                  <p:embed/>
                </p:oleObj>
              </mc:Choice>
              <mc:Fallback>
                <p:oleObj name="Equation" r:id="rId11" imgW="368280" imgH="228600" progId="Equation.DSMT4">
                  <p:embed/>
                  <p:pic>
                    <p:nvPicPr>
                      <p:cNvPr id="0" name="Object 8"/>
                      <p:cNvPicPr>
                        <a:picLocks noGrp="1" noChangeAspect="1" noChangeArrowheads="1"/>
                      </p:cNvPicPr>
                      <p:nvPr/>
                    </p:nvPicPr>
                    <p:blipFill>
                      <a:blip r:embed="rId12"/>
                      <a:srcRect/>
                      <a:stretch>
                        <a:fillRect/>
                      </a:stretch>
                    </p:blipFill>
                    <p:spPr bwMode="auto">
                      <a:xfrm>
                        <a:off x="7418388" y="5270500"/>
                        <a:ext cx="7191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Grp="1" noChangeAspect="1"/>
          </p:cNvGraphicFramePr>
          <p:nvPr>
            <p:extLst>
              <p:ext uri="{D42A27DB-BD31-4B8C-83A1-F6EECF244321}">
                <p14:modId xmlns:p14="http://schemas.microsoft.com/office/powerpoint/2010/main" val="2180404135"/>
              </p:ext>
            </p:extLst>
          </p:nvPr>
        </p:nvGraphicFramePr>
        <p:xfrm>
          <a:off x="7417044" y="5729018"/>
          <a:ext cx="2355850" cy="769938"/>
        </p:xfrm>
        <a:graphic>
          <a:graphicData uri="http://schemas.openxmlformats.org/presentationml/2006/ole">
            <mc:AlternateContent xmlns:mc="http://schemas.openxmlformats.org/markup-compatibility/2006">
              <mc:Choice xmlns:v="urn:schemas-microsoft-com:vml" Requires="v">
                <p:oleObj spid="_x0000_s11364" name="Equation" r:id="rId13" imgW="1206360" imgH="393480" progId="Equation.DSMT4">
                  <p:embed/>
                </p:oleObj>
              </mc:Choice>
              <mc:Fallback>
                <p:oleObj name="Equation" r:id="rId13" imgW="1206360" imgH="393480" progId="Equation.DSMT4">
                  <p:embed/>
                  <p:pic>
                    <p:nvPicPr>
                      <p:cNvPr id="0" name="Object 12"/>
                      <p:cNvPicPr>
                        <a:picLocks noGrp="1" noChangeAspect="1" noChangeArrowheads="1"/>
                      </p:cNvPicPr>
                      <p:nvPr/>
                    </p:nvPicPr>
                    <p:blipFill>
                      <a:blip r:embed="rId14"/>
                      <a:srcRect/>
                      <a:stretch>
                        <a:fillRect/>
                      </a:stretch>
                    </p:blipFill>
                    <p:spPr bwMode="auto">
                      <a:xfrm>
                        <a:off x="7417044" y="5729018"/>
                        <a:ext cx="2355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14"/>
          <p:cNvPicPr>
            <a:picLocks noChangeAspect="1"/>
          </p:cNvPicPr>
          <p:nvPr/>
        </p:nvPicPr>
        <p:blipFill>
          <a:blip r:embed="rId15"/>
          <a:stretch>
            <a:fillRect/>
          </a:stretch>
        </p:blipFill>
        <p:spPr>
          <a:xfrm>
            <a:off x="570855" y="3736510"/>
            <a:ext cx="5970622" cy="2437644"/>
          </a:xfrm>
          <a:prstGeom prst="rect">
            <a:avLst/>
          </a:prstGeom>
        </p:spPr>
      </p:pic>
    </p:spTree>
    <p:extLst>
      <p:ext uri="{BB962C8B-B14F-4D97-AF65-F5344CB8AC3E}">
        <p14:creationId xmlns:p14="http://schemas.microsoft.com/office/powerpoint/2010/main" val="13481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23" y="279156"/>
            <a:ext cx="10515600" cy="1325563"/>
          </a:xfrm>
        </p:spPr>
        <p:txBody>
          <a:bodyPr/>
          <a:lstStyle/>
          <a:p>
            <a:r>
              <a:rPr lang="en-US" u="sng" dirty="0" smtClean="0"/>
              <a:t>Example</a:t>
            </a:r>
            <a:r>
              <a:rPr lang="en-US" dirty="0" smtClean="0"/>
              <a:t>: the FCC </a:t>
            </a:r>
            <a:r>
              <a:rPr lang="en-US" dirty="0" err="1" smtClean="0"/>
              <a:t>alttice</a:t>
            </a:r>
            <a:r>
              <a:rPr lang="en-US" dirty="0" smtClean="0"/>
              <a:t>, using a basis</a:t>
            </a:r>
            <a:endParaRPr lang="en-US" dirty="0"/>
          </a:p>
        </p:txBody>
      </p:sp>
      <p:sp>
        <p:nvSpPr>
          <p:cNvPr id="3" name="Content Placeholder 2"/>
          <p:cNvSpPr>
            <a:spLocks noGrp="1"/>
          </p:cNvSpPr>
          <p:nvPr>
            <p:ph idx="1"/>
          </p:nvPr>
        </p:nvSpPr>
        <p:spPr>
          <a:xfrm>
            <a:off x="806939" y="1731840"/>
            <a:ext cx="10515600" cy="4351338"/>
          </a:xfrm>
        </p:spPr>
        <p:txBody>
          <a:bodyPr/>
          <a:lstStyle/>
          <a:p>
            <a:r>
              <a:rPr lang="en-US" dirty="0" smtClean="0"/>
              <a:t>The same conventional unit cell can be used to describe the FCC lattice, now with a 4 atom basis:</a:t>
            </a:r>
            <a:endParaRPr lang="en-US" dirty="0"/>
          </a:p>
        </p:txBody>
      </p:sp>
      <p:graphicFrame>
        <p:nvGraphicFramePr>
          <p:cNvPr id="7" name="Object 6"/>
          <p:cNvGraphicFramePr>
            <a:graphicFrameLocks noGrp="1" noChangeAspect="1"/>
          </p:cNvGraphicFramePr>
          <p:nvPr>
            <p:extLst>
              <p:ext uri="{D42A27DB-BD31-4B8C-83A1-F6EECF244321}">
                <p14:modId xmlns:p14="http://schemas.microsoft.com/office/powerpoint/2010/main" val="2675750835"/>
              </p:ext>
            </p:extLst>
          </p:nvPr>
        </p:nvGraphicFramePr>
        <p:xfrm>
          <a:off x="7113832" y="3002636"/>
          <a:ext cx="3819891" cy="405979"/>
        </p:xfrm>
        <a:graphic>
          <a:graphicData uri="http://schemas.openxmlformats.org/presentationml/2006/ole">
            <mc:AlternateContent xmlns:mc="http://schemas.openxmlformats.org/markup-compatibility/2006">
              <mc:Choice xmlns:v="urn:schemas-microsoft-com:vml" Requires="v">
                <p:oleObj spid="_x0000_s12404" name="Equation" r:id="rId3" imgW="1320480" imgH="228600" progId="Equation.DSMT4">
                  <p:embed/>
                </p:oleObj>
              </mc:Choice>
              <mc:Fallback>
                <p:oleObj name="Equation" r:id="rId3" imgW="1320480" imgH="2286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832" y="3002636"/>
                        <a:ext cx="3819891" cy="405979"/>
                      </a:xfrm>
                      <a:prstGeom prst="rect">
                        <a:avLst/>
                      </a:prstGeom>
                      <a:noFill/>
                      <a:ln>
                        <a:noFill/>
                      </a:ln>
                    </p:spPr>
                  </p:pic>
                </p:oleObj>
              </mc:Fallback>
            </mc:AlternateContent>
          </a:graphicData>
        </a:graphic>
      </p:graphicFrame>
      <p:sp>
        <p:nvSpPr>
          <p:cNvPr id="8" name="TextBox 7"/>
          <p:cNvSpPr txBox="1"/>
          <p:nvPr/>
        </p:nvSpPr>
        <p:spPr>
          <a:xfrm>
            <a:off x="6607912" y="2498950"/>
            <a:ext cx="1539460" cy="369332"/>
          </a:xfrm>
          <a:prstGeom prst="rect">
            <a:avLst/>
          </a:prstGeom>
          <a:noFill/>
        </p:spPr>
        <p:txBody>
          <a:bodyPr wrap="none" rtlCol="0">
            <a:spAutoFit/>
          </a:bodyPr>
          <a:lstStyle/>
          <a:p>
            <a:r>
              <a:rPr lang="en-US" dirty="0" err="1" smtClean="0"/>
              <a:t>Bravais</a:t>
            </a:r>
            <a:r>
              <a:rPr lang="en-US" dirty="0" smtClean="0"/>
              <a:t> lattice:</a:t>
            </a:r>
            <a:endParaRPr lang="en-US" dirty="0"/>
          </a:p>
        </p:txBody>
      </p:sp>
      <p:graphicFrame>
        <p:nvGraphicFramePr>
          <p:cNvPr id="9" name="Object 8"/>
          <p:cNvGraphicFramePr>
            <a:graphicFrameLocks noGrp="1" noChangeAspect="1"/>
          </p:cNvGraphicFramePr>
          <p:nvPr>
            <p:extLst>
              <p:ext uri="{D42A27DB-BD31-4B8C-83A1-F6EECF244321}">
                <p14:modId xmlns:p14="http://schemas.microsoft.com/office/powerpoint/2010/main" val="787197164"/>
              </p:ext>
            </p:extLst>
          </p:nvPr>
        </p:nvGraphicFramePr>
        <p:xfrm>
          <a:off x="7295406" y="3586684"/>
          <a:ext cx="943940" cy="447932"/>
        </p:xfrm>
        <a:graphic>
          <a:graphicData uri="http://schemas.openxmlformats.org/presentationml/2006/ole">
            <mc:AlternateContent xmlns:mc="http://schemas.openxmlformats.org/markup-compatibility/2006">
              <mc:Choice xmlns:v="urn:schemas-microsoft-com:vml" Requires="v">
                <p:oleObj spid="_x0000_s12405" name="Equation" r:id="rId5" imgW="482391" imgH="228501" progId="Equation.DSMT4">
                  <p:embed/>
                </p:oleObj>
              </mc:Choice>
              <mc:Fallback>
                <p:oleObj name="Equation" r:id="rId5" imgW="482391" imgH="228501"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5406" y="3586684"/>
                        <a:ext cx="943940" cy="447932"/>
                      </a:xfrm>
                      <a:prstGeom prst="rect">
                        <a:avLst/>
                      </a:prstGeom>
                      <a:noFill/>
                      <a:ln>
                        <a:noFill/>
                      </a:ln>
                    </p:spPr>
                  </p:pic>
                </p:oleObj>
              </mc:Fallback>
            </mc:AlternateContent>
          </a:graphicData>
        </a:graphic>
      </p:graphicFrame>
      <p:graphicFrame>
        <p:nvGraphicFramePr>
          <p:cNvPr id="10" name="Object 9"/>
          <p:cNvGraphicFramePr>
            <a:graphicFrameLocks noGrp="1" noChangeAspect="1"/>
          </p:cNvGraphicFramePr>
          <p:nvPr>
            <p:extLst>
              <p:ext uri="{D42A27DB-BD31-4B8C-83A1-F6EECF244321}">
                <p14:modId xmlns:p14="http://schemas.microsoft.com/office/powerpoint/2010/main" val="391124171"/>
              </p:ext>
            </p:extLst>
          </p:nvPr>
        </p:nvGraphicFramePr>
        <p:xfrm>
          <a:off x="8499475" y="3567633"/>
          <a:ext cx="968375" cy="447675"/>
        </p:xfrm>
        <a:graphic>
          <a:graphicData uri="http://schemas.openxmlformats.org/presentationml/2006/ole">
            <mc:AlternateContent xmlns:mc="http://schemas.openxmlformats.org/markup-compatibility/2006">
              <mc:Choice xmlns:v="urn:schemas-microsoft-com:vml" Requires="v">
                <p:oleObj spid="_x0000_s12406" name="Equation" r:id="rId7" imgW="495000" imgH="228600" progId="Equation.DSMT4">
                  <p:embed/>
                </p:oleObj>
              </mc:Choice>
              <mc:Fallback>
                <p:oleObj name="Equation" r:id="rId7" imgW="495000" imgH="228600" progId="Equation.DSMT4">
                  <p:embed/>
                  <p:pic>
                    <p:nvPicPr>
                      <p:cNvPr id="0" name=""/>
                      <p:cNvPicPr>
                        <a:picLocks noGrp="1" noChangeAspect="1" noChangeArrowheads="1"/>
                      </p:cNvPicPr>
                      <p:nvPr/>
                    </p:nvPicPr>
                    <p:blipFill>
                      <a:blip r:embed="rId8"/>
                      <a:srcRect/>
                      <a:stretch>
                        <a:fillRect/>
                      </a:stretch>
                    </p:blipFill>
                    <p:spPr bwMode="auto">
                      <a:xfrm>
                        <a:off x="8499475" y="3567633"/>
                        <a:ext cx="9683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Grp="1" noChangeAspect="1"/>
          </p:cNvGraphicFramePr>
          <p:nvPr>
            <p:extLst>
              <p:ext uri="{D42A27DB-BD31-4B8C-83A1-F6EECF244321}">
                <p14:modId xmlns:p14="http://schemas.microsoft.com/office/powerpoint/2010/main" val="1241391993"/>
              </p:ext>
            </p:extLst>
          </p:nvPr>
        </p:nvGraphicFramePr>
        <p:xfrm>
          <a:off x="9746160" y="3574968"/>
          <a:ext cx="942975" cy="447675"/>
        </p:xfrm>
        <a:graphic>
          <a:graphicData uri="http://schemas.openxmlformats.org/presentationml/2006/ole">
            <mc:AlternateContent xmlns:mc="http://schemas.openxmlformats.org/markup-compatibility/2006">
              <mc:Choice xmlns:v="urn:schemas-microsoft-com:vml" Requires="v">
                <p:oleObj spid="_x0000_s12407" name="Equation" r:id="rId9" imgW="482400" imgH="228600" progId="Equation.DSMT4">
                  <p:embed/>
                </p:oleObj>
              </mc:Choice>
              <mc:Fallback>
                <p:oleObj name="Equation" r:id="rId9" imgW="482400" imgH="228600" progId="Equation.DSMT4">
                  <p:embed/>
                  <p:pic>
                    <p:nvPicPr>
                      <p:cNvPr id="0" name=""/>
                      <p:cNvPicPr>
                        <a:picLocks noGrp="1" noChangeAspect="1" noChangeArrowheads="1"/>
                      </p:cNvPicPr>
                      <p:nvPr/>
                    </p:nvPicPr>
                    <p:blipFill>
                      <a:blip r:embed="rId10"/>
                      <a:srcRect/>
                      <a:stretch>
                        <a:fillRect/>
                      </a:stretch>
                    </p:blipFill>
                    <p:spPr bwMode="auto">
                      <a:xfrm>
                        <a:off x="9746160" y="3574968"/>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779842" y="4351012"/>
            <a:ext cx="715260" cy="369332"/>
          </a:xfrm>
          <a:prstGeom prst="rect">
            <a:avLst/>
          </a:prstGeom>
          <a:noFill/>
        </p:spPr>
        <p:txBody>
          <a:bodyPr wrap="none" rtlCol="0">
            <a:spAutoFit/>
          </a:bodyPr>
          <a:lstStyle/>
          <a:p>
            <a:r>
              <a:rPr lang="en-US" dirty="0" smtClean="0"/>
              <a:t>Basis:</a:t>
            </a:r>
            <a:endParaRPr lang="en-US" dirty="0"/>
          </a:p>
        </p:txBody>
      </p:sp>
      <p:graphicFrame>
        <p:nvGraphicFramePr>
          <p:cNvPr id="13" name="Object 12"/>
          <p:cNvGraphicFramePr>
            <a:graphicFrameLocks noGrp="1" noChangeAspect="1"/>
          </p:cNvGraphicFramePr>
          <p:nvPr>
            <p:extLst>
              <p:ext uri="{D42A27DB-BD31-4B8C-83A1-F6EECF244321}">
                <p14:modId xmlns:p14="http://schemas.microsoft.com/office/powerpoint/2010/main" val="1215574738"/>
              </p:ext>
            </p:extLst>
          </p:nvPr>
        </p:nvGraphicFramePr>
        <p:xfrm>
          <a:off x="7635332" y="4345210"/>
          <a:ext cx="602608" cy="375134"/>
        </p:xfrm>
        <a:graphic>
          <a:graphicData uri="http://schemas.openxmlformats.org/presentationml/2006/ole">
            <mc:AlternateContent xmlns:mc="http://schemas.openxmlformats.org/markup-compatibility/2006">
              <mc:Choice xmlns:v="urn:schemas-microsoft-com:vml" Requires="v">
                <p:oleObj spid="_x0000_s12408" name="Equation" r:id="rId11" imgW="368280" imgH="228600" progId="Equation.DSMT4">
                  <p:embed/>
                </p:oleObj>
              </mc:Choice>
              <mc:Fallback>
                <p:oleObj name="Equation" r:id="rId11" imgW="368280" imgH="228600" progId="Equation.DSMT4">
                  <p:embed/>
                  <p:pic>
                    <p:nvPicPr>
                      <p:cNvPr id="0" name=""/>
                      <p:cNvPicPr>
                        <a:picLocks noGrp="1" noChangeAspect="1" noChangeArrowheads="1"/>
                      </p:cNvPicPr>
                      <p:nvPr/>
                    </p:nvPicPr>
                    <p:blipFill>
                      <a:blip r:embed="rId12"/>
                      <a:srcRect/>
                      <a:stretch>
                        <a:fillRect/>
                      </a:stretch>
                    </p:blipFill>
                    <p:spPr bwMode="auto">
                      <a:xfrm>
                        <a:off x="7635332" y="4345210"/>
                        <a:ext cx="602608" cy="375134"/>
                      </a:xfrm>
                      <a:prstGeom prst="rect">
                        <a:avLst/>
                      </a:prstGeom>
                      <a:noFill/>
                      <a:ln>
                        <a:noFill/>
                      </a:ln>
                    </p:spPr>
                  </p:pic>
                </p:oleObj>
              </mc:Fallback>
            </mc:AlternateContent>
          </a:graphicData>
        </a:graphic>
      </p:graphicFrame>
      <p:graphicFrame>
        <p:nvGraphicFramePr>
          <p:cNvPr id="14" name="Object 13"/>
          <p:cNvGraphicFramePr>
            <a:graphicFrameLocks noGrp="1" noChangeAspect="1"/>
          </p:cNvGraphicFramePr>
          <p:nvPr>
            <p:extLst>
              <p:ext uri="{D42A27DB-BD31-4B8C-83A1-F6EECF244321}">
                <p14:modId xmlns:p14="http://schemas.microsoft.com/office/powerpoint/2010/main" val="3346920615"/>
              </p:ext>
            </p:extLst>
          </p:nvPr>
        </p:nvGraphicFramePr>
        <p:xfrm>
          <a:off x="7598030" y="4705350"/>
          <a:ext cx="1717675" cy="720725"/>
        </p:xfrm>
        <a:graphic>
          <a:graphicData uri="http://schemas.openxmlformats.org/presentationml/2006/ole">
            <mc:AlternateContent xmlns:mc="http://schemas.openxmlformats.org/markup-compatibility/2006">
              <mc:Choice xmlns:v="urn:schemas-microsoft-com:vml" Requires="v">
                <p:oleObj spid="_x0000_s12409" name="Equation" r:id="rId13" imgW="939600" imgH="393480" progId="Equation.DSMT4">
                  <p:embed/>
                </p:oleObj>
              </mc:Choice>
              <mc:Fallback>
                <p:oleObj name="Equation" r:id="rId13" imgW="939600" imgH="393480" progId="Equation.DSMT4">
                  <p:embed/>
                  <p:pic>
                    <p:nvPicPr>
                      <p:cNvPr id="0" name=""/>
                      <p:cNvPicPr>
                        <a:picLocks noGrp="1" noChangeAspect="1" noChangeArrowheads="1"/>
                      </p:cNvPicPr>
                      <p:nvPr/>
                    </p:nvPicPr>
                    <p:blipFill>
                      <a:blip r:embed="rId14"/>
                      <a:srcRect/>
                      <a:stretch>
                        <a:fillRect/>
                      </a:stretch>
                    </p:blipFill>
                    <p:spPr bwMode="auto">
                      <a:xfrm>
                        <a:off x="7598030" y="4705350"/>
                        <a:ext cx="1717675" cy="720725"/>
                      </a:xfrm>
                      <a:prstGeom prst="rect">
                        <a:avLst/>
                      </a:prstGeom>
                      <a:noFill/>
                      <a:ln>
                        <a:noFill/>
                      </a:ln>
                    </p:spPr>
                  </p:pic>
                </p:oleObj>
              </mc:Fallback>
            </mc:AlternateContent>
          </a:graphicData>
        </a:graphic>
      </p:graphicFrame>
      <p:graphicFrame>
        <p:nvGraphicFramePr>
          <p:cNvPr id="4" name="Object 3"/>
          <p:cNvGraphicFramePr>
            <a:graphicFrameLocks noGrp="1" noChangeAspect="1"/>
          </p:cNvGraphicFramePr>
          <p:nvPr>
            <p:extLst>
              <p:ext uri="{D42A27DB-BD31-4B8C-83A1-F6EECF244321}">
                <p14:modId xmlns:p14="http://schemas.microsoft.com/office/powerpoint/2010/main" val="3574609230"/>
              </p:ext>
            </p:extLst>
          </p:nvPr>
        </p:nvGraphicFramePr>
        <p:xfrm>
          <a:off x="7605968" y="5405438"/>
          <a:ext cx="1703387" cy="723900"/>
        </p:xfrm>
        <a:graphic>
          <a:graphicData uri="http://schemas.openxmlformats.org/presentationml/2006/ole">
            <mc:AlternateContent xmlns:mc="http://schemas.openxmlformats.org/markup-compatibility/2006">
              <mc:Choice xmlns:v="urn:schemas-microsoft-com:vml" Requires="v">
                <p:oleObj spid="_x0000_s12410" name="Equation" r:id="rId15" imgW="927000" imgH="393480" progId="Equation.DSMT4">
                  <p:embed/>
                </p:oleObj>
              </mc:Choice>
              <mc:Fallback>
                <p:oleObj name="Equation" r:id="rId15" imgW="927000" imgH="393480" progId="Equation.DSMT4">
                  <p:embed/>
                  <p:pic>
                    <p:nvPicPr>
                      <p:cNvPr id="0" name="Object 13"/>
                      <p:cNvPicPr>
                        <a:picLocks noGrp="1" noChangeAspect="1" noChangeArrowheads="1"/>
                      </p:cNvPicPr>
                      <p:nvPr/>
                    </p:nvPicPr>
                    <p:blipFill>
                      <a:blip r:embed="rId16"/>
                      <a:srcRect/>
                      <a:stretch>
                        <a:fillRect/>
                      </a:stretch>
                    </p:blipFill>
                    <p:spPr bwMode="auto">
                      <a:xfrm>
                        <a:off x="7605968" y="5405438"/>
                        <a:ext cx="1703387" cy="723900"/>
                      </a:xfrm>
                      <a:prstGeom prst="rect">
                        <a:avLst/>
                      </a:prstGeom>
                      <a:noFill/>
                      <a:ln>
                        <a:noFill/>
                      </a:ln>
                    </p:spPr>
                  </p:pic>
                </p:oleObj>
              </mc:Fallback>
            </mc:AlternateContent>
          </a:graphicData>
        </a:graphic>
      </p:graphicFrame>
      <p:graphicFrame>
        <p:nvGraphicFramePr>
          <p:cNvPr id="5" name="Object 4"/>
          <p:cNvGraphicFramePr>
            <a:graphicFrameLocks noGrp="1" noChangeAspect="1"/>
          </p:cNvGraphicFramePr>
          <p:nvPr>
            <p:extLst>
              <p:ext uri="{D42A27DB-BD31-4B8C-83A1-F6EECF244321}">
                <p14:modId xmlns:p14="http://schemas.microsoft.com/office/powerpoint/2010/main" val="633021730"/>
              </p:ext>
            </p:extLst>
          </p:nvPr>
        </p:nvGraphicFramePr>
        <p:xfrm>
          <a:off x="7567868" y="6034088"/>
          <a:ext cx="1735137" cy="717550"/>
        </p:xfrm>
        <a:graphic>
          <a:graphicData uri="http://schemas.openxmlformats.org/presentationml/2006/ole">
            <mc:AlternateContent xmlns:mc="http://schemas.openxmlformats.org/markup-compatibility/2006">
              <mc:Choice xmlns:v="urn:schemas-microsoft-com:vml" Requires="v">
                <p:oleObj spid="_x0000_s12411" name="Equation" r:id="rId17" imgW="952200" imgH="393480" progId="Equation.DSMT4">
                  <p:embed/>
                </p:oleObj>
              </mc:Choice>
              <mc:Fallback>
                <p:oleObj name="Equation" r:id="rId17" imgW="952200" imgH="393480" progId="Equation.DSMT4">
                  <p:embed/>
                  <p:pic>
                    <p:nvPicPr>
                      <p:cNvPr id="0" name="Object 13"/>
                      <p:cNvPicPr>
                        <a:picLocks noGrp="1" noChangeAspect="1" noChangeArrowheads="1"/>
                      </p:cNvPicPr>
                      <p:nvPr/>
                    </p:nvPicPr>
                    <p:blipFill>
                      <a:blip r:embed="rId18"/>
                      <a:srcRect/>
                      <a:stretch>
                        <a:fillRect/>
                      </a:stretch>
                    </p:blipFill>
                    <p:spPr bwMode="auto">
                      <a:xfrm>
                        <a:off x="7567868" y="6034088"/>
                        <a:ext cx="1735137" cy="717550"/>
                      </a:xfrm>
                      <a:prstGeom prst="rect">
                        <a:avLst/>
                      </a:prstGeom>
                      <a:noFill/>
                      <a:ln>
                        <a:noFill/>
                      </a:ln>
                    </p:spPr>
                  </p:pic>
                </p:oleObj>
              </mc:Fallback>
            </mc:AlternateContent>
          </a:graphicData>
        </a:graphic>
      </p:graphicFrame>
      <p:pic>
        <p:nvPicPr>
          <p:cNvPr id="15" name="Picture 14"/>
          <p:cNvPicPr>
            <a:picLocks noChangeAspect="1"/>
          </p:cNvPicPr>
          <p:nvPr/>
        </p:nvPicPr>
        <p:blipFill>
          <a:blip r:embed="rId19"/>
          <a:stretch>
            <a:fillRect/>
          </a:stretch>
        </p:blipFill>
        <p:spPr>
          <a:xfrm>
            <a:off x="639724" y="3335716"/>
            <a:ext cx="5385938" cy="2030592"/>
          </a:xfrm>
          <a:prstGeom prst="rect">
            <a:avLst/>
          </a:prstGeom>
        </p:spPr>
      </p:pic>
    </p:spTree>
    <p:extLst>
      <p:ext uri="{BB962C8B-B14F-4D97-AF65-F5344CB8AC3E}">
        <p14:creationId xmlns:p14="http://schemas.microsoft.com/office/powerpoint/2010/main" val="12168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153" y="185371"/>
            <a:ext cx="10515600" cy="1325563"/>
          </a:xfrm>
        </p:spPr>
        <p:txBody>
          <a:bodyPr/>
          <a:lstStyle/>
          <a:p>
            <a:r>
              <a:rPr lang="en-US" u="sng" dirty="0" smtClean="0"/>
              <a:t>Example</a:t>
            </a:r>
            <a:r>
              <a:rPr lang="en-US" dirty="0" smtClean="0"/>
              <a:t>: The diamond lattice</a:t>
            </a:r>
            <a:endParaRPr lang="en-US" u="sng" dirty="0"/>
          </a:p>
        </p:txBody>
      </p:sp>
      <p:pic>
        <p:nvPicPr>
          <p:cNvPr id="5" name="Content Placeholder 4"/>
          <p:cNvPicPr>
            <a:picLocks noGrp="1" noChangeAspect="1"/>
          </p:cNvPicPr>
          <p:nvPr>
            <p:ph idx="1"/>
          </p:nvPr>
        </p:nvPicPr>
        <p:blipFill>
          <a:blip r:embed="rId3"/>
          <a:stretch>
            <a:fillRect/>
          </a:stretch>
        </p:blipFill>
        <p:spPr>
          <a:xfrm>
            <a:off x="1810552" y="5072010"/>
            <a:ext cx="3362176" cy="1739100"/>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9630" y="1477844"/>
            <a:ext cx="287655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530625" y="2080285"/>
            <a:ext cx="6247160" cy="2413559"/>
          </a:xfrm>
          <a:prstGeom prst="rect">
            <a:avLst/>
          </a:prstGeom>
        </p:spPr>
      </p:pic>
      <p:sp>
        <p:nvSpPr>
          <p:cNvPr id="3" name="TextBox 2"/>
          <p:cNvSpPr txBox="1"/>
          <p:nvPr/>
        </p:nvSpPr>
        <p:spPr>
          <a:xfrm>
            <a:off x="7057292" y="2353824"/>
            <a:ext cx="4411208" cy="369332"/>
          </a:xfrm>
          <a:prstGeom prst="rect">
            <a:avLst/>
          </a:prstGeom>
          <a:noFill/>
        </p:spPr>
        <p:txBody>
          <a:bodyPr wrap="none" rtlCol="0">
            <a:spAutoFit/>
          </a:bodyPr>
          <a:lstStyle/>
          <a:p>
            <a:r>
              <a:rPr lang="en-US" dirty="0" smtClean="0"/>
              <a:t>Described as FCC lattice, with a 2-atom basis:</a:t>
            </a:r>
            <a:endParaRPr lang="en-US" dirty="0"/>
          </a:p>
        </p:txBody>
      </p:sp>
      <p:graphicFrame>
        <p:nvGraphicFramePr>
          <p:cNvPr id="7" name="Object 6"/>
          <p:cNvGraphicFramePr>
            <a:graphicFrameLocks noGrp="1" noChangeAspect="1"/>
          </p:cNvGraphicFramePr>
          <p:nvPr>
            <p:extLst>
              <p:ext uri="{D42A27DB-BD31-4B8C-83A1-F6EECF244321}">
                <p14:modId xmlns:p14="http://schemas.microsoft.com/office/powerpoint/2010/main" val="3786944495"/>
              </p:ext>
            </p:extLst>
          </p:nvPr>
        </p:nvGraphicFramePr>
        <p:xfrm>
          <a:off x="8132763" y="3370263"/>
          <a:ext cx="1914525" cy="715962"/>
        </p:xfrm>
        <a:graphic>
          <a:graphicData uri="http://schemas.openxmlformats.org/presentationml/2006/ole">
            <mc:AlternateContent xmlns:mc="http://schemas.openxmlformats.org/markup-compatibility/2006">
              <mc:Choice xmlns:v="urn:schemas-microsoft-com:vml" Requires="v">
                <p:oleObj spid="_x0000_s10274" name="Equation" r:id="rId6" imgW="1054080" imgH="393480" progId="Equation.DSMT4">
                  <p:embed/>
                </p:oleObj>
              </mc:Choice>
              <mc:Fallback>
                <p:oleObj name="Equation" r:id="rId6" imgW="1054080" imgH="393480" progId="Equation.DSMT4">
                  <p:embed/>
                  <p:pic>
                    <p:nvPicPr>
                      <p:cNvPr id="0" name="Object 8"/>
                      <p:cNvPicPr>
                        <a:picLocks noGrp="1" noChangeAspect="1" noChangeArrowheads="1"/>
                      </p:cNvPicPr>
                      <p:nvPr/>
                    </p:nvPicPr>
                    <p:blipFill>
                      <a:blip r:embed="rId7"/>
                      <a:srcRect/>
                      <a:stretch>
                        <a:fillRect/>
                      </a:stretch>
                    </p:blipFill>
                    <p:spPr bwMode="auto">
                      <a:xfrm>
                        <a:off x="8132763" y="3370263"/>
                        <a:ext cx="19145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208174372"/>
              </p:ext>
            </p:extLst>
          </p:nvPr>
        </p:nvGraphicFramePr>
        <p:xfrm>
          <a:off x="8129711" y="2922468"/>
          <a:ext cx="668338" cy="415925"/>
        </p:xfrm>
        <a:graphic>
          <a:graphicData uri="http://schemas.openxmlformats.org/presentationml/2006/ole">
            <mc:AlternateContent xmlns:mc="http://schemas.openxmlformats.org/markup-compatibility/2006">
              <mc:Choice xmlns:v="urn:schemas-microsoft-com:vml" Requires="v">
                <p:oleObj spid="_x0000_s10275" name="Equation" r:id="rId8" imgW="368280" imgH="228600" progId="Equation.DSMT4">
                  <p:embed/>
                </p:oleObj>
              </mc:Choice>
              <mc:Fallback>
                <p:oleObj name="Equation" r:id="rId8" imgW="368280" imgH="228600" progId="Equation.DSMT4">
                  <p:embed/>
                  <p:pic>
                    <p:nvPicPr>
                      <p:cNvPr id="0" name="Object 8"/>
                      <p:cNvPicPr>
                        <a:picLocks noGrp="1" noChangeAspect="1" noChangeArrowheads="1"/>
                      </p:cNvPicPr>
                      <p:nvPr/>
                    </p:nvPicPr>
                    <p:blipFill>
                      <a:blip r:embed="rId9"/>
                      <a:srcRect/>
                      <a:stretch>
                        <a:fillRect/>
                      </a:stretch>
                    </p:blipFill>
                    <p:spPr bwMode="auto">
                      <a:xfrm>
                        <a:off x="8129711" y="2922468"/>
                        <a:ext cx="668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7057292" y="4413687"/>
            <a:ext cx="5010731" cy="1477328"/>
          </a:xfrm>
          <a:prstGeom prst="rect">
            <a:avLst/>
          </a:prstGeom>
          <a:noFill/>
        </p:spPr>
        <p:txBody>
          <a:bodyPr wrap="none" rtlCol="0">
            <a:spAutoFit/>
          </a:bodyPr>
          <a:lstStyle/>
          <a:p>
            <a:r>
              <a:rPr lang="en-US" dirty="0"/>
              <a:t>w</a:t>
            </a:r>
            <a:r>
              <a:rPr lang="en-US" dirty="0" smtClean="0"/>
              <a:t>here </a:t>
            </a:r>
            <a:r>
              <a:rPr lang="en-US" i="1" dirty="0" smtClean="0"/>
              <a:t>a</a:t>
            </a:r>
            <a:r>
              <a:rPr lang="en-US" dirty="0" smtClean="0"/>
              <a:t> is the length of the conventional cubic cell.</a:t>
            </a:r>
          </a:p>
          <a:p>
            <a:endParaRPr lang="en-US" dirty="0"/>
          </a:p>
          <a:p>
            <a:r>
              <a:rPr lang="en-US" dirty="0" smtClean="0"/>
              <a:t>Note: It is equally well described as an FCC with an</a:t>
            </a:r>
          </a:p>
          <a:p>
            <a:r>
              <a:rPr lang="en-US" dirty="0" smtClean="0"/>
              <a:t>        8 atom basis (FCC basis plus the same vectors</a:t>
            </a:r>
          </a:p>
          <a:p>
            <a:r>
              <a:rPr lang="en-US" dirty="0"/>
              <a:t> </a:t>
            </a:r>
            <a:r>
              <a:rPr lang="en-US" dirty="0" smtClean="0"/>
              <a:t>       offset by [a/4,a/4,a/4]).</a:t>
            </a:r>
          </a:p>
        </p:txBody>
      </p:sp>
    </p:spTree>
    <p:extLst>
      <p:ext uri="{BB962C8B-B14F-4D97-AF65-F5344CB8AC3E}">
        <p14:creationId xmlns:p14="http://schemas.microsoft.com/office/powerpoint/2010/main" val="10066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http://revija.fmf.si/wp-content/uploads/2011/05/sp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1066800"/>
            <a:ext cx="3462649" cy="2209800"/>
          </a:xfrm>
          <a:prstGeom prst="rect">
            <a:avLst/>
          </a:prstGeom>
          <a:noFill/>
          <a:scene3d>
            <a:camera prst="orthographicFront">
              <a:rot lat="0" lon="0" rev="21000000"/>
            </a:camera>
            <a:lightRig rig="threePt" dir="t"/>
          </a:scene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2528" y="-75135"/>
            <a:ext cx="10972800" cy="1143000"/>
          </a:xfrm>
        </p:spPr>
        <p:txBody>
          <a:bodyPr>
            <a:normAutofit/>
          </a:bodyPr>
          <a:lstStyle/>
          <a:p>
            <a:r>
              <a:rPr lang="en-US" dirty="0" smtClean="0"/>
              <a:t>What is a “material”?</a:t>
            </a:r>
            <a:endParaRPr lang="en-US" dirty="0"/>
          </a:p>
        </p:txBody>
      </p:sp>
      <p:sp>
        <p:nvSpPr>
          <p:cNvPr id="4" name="Slide Number Placeholder 3"/>
          <p:cNvSpPr>
            <a:spLocks noGrp="1"/>
          </p:cNvSpPr>
          <p:nvPr>
            <p:ph type="sldNum" sz="quarter" idx="12"/>
          </p:nvPr>
        </p:nvSpPr>
        <p:spPr>
          <a:xfrm>
            <a:off x="8130508" y="6028556"/>
            <a:ext cx="1422400" cy="365125"/>
          </a:xfrm>
        </p:spPr>
        <p:txBody>
          <a:bodyPr/>
          <a:lstStyle/>
          <a:p>
            <a:fld id="{B39B9529-D561-438A-AF66-2935298F3861}" type="slidenum">
              <a:rPr lang="en-US" smtClean="0"/>
              <a:pPr/>
              <a:t>2</a:t>
            </a:fld>
            <a:endParaRPr lang="en-US"/>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3657601"/>
            <a:ext cx="2469573" cy="230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5601" y="3657600"/>
            <a:ext cx="263909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1" name="Picture 5" descr="http://www.chem.latech.edu/~upali/chem481/chem481c3_files/lattic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3001"/>
            <a:ext cx="3657600" cy="1589903"/>
          </a:xfrm>
          <a:prstGeom prst="rect">
            <a:avLst/>
          </a:prstGeom>
          <a:noFill/>
          <a:extLst>
            <a:ext uri="{909E8E84-426E-40DD-AFC4-6F175D3DCCD1}">
              <a14:hiddenFill xmlns:a14="http://schemas.microsoft.com/office/drawing/2010/main">
                <a:solidFill>
                  <a:srgbClr val="FFFFFF"/>
                </a:solidFill>
              </a14:hiddenFill>
            </a:ext>
          </a:extLst>
        </p:spPr>
      </p:pic>
      <p:pic>
        <p:nvPicPr>
          <p:cNvPr id="57346" name="Picture 2" descr="lithium at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0376" y="1305514"/>
            <a:ext cx="1702825" cy="13606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flipV="1">
            <a:off x="2157975" y="1393115"/>
            <a:ext cx="1320800" cy="457200"/>
          </a:xfrm>
          <a:prstGeom prst="line">
            <a:avLst/>
          </a:prstGeom>
          <a:ln>
            <a:solidFill>
              <a:srgbClr val="0F01BF"/>
            </a:solidFill>
          </a:ln>
        </p:spPr>
        <p:style>
          <a:lnRef idx="1">
            <a:schemeClr val="accent1"/>
          </a:lnRef>
          <a:fillRef idx="0">
            <a:schemeClr val="accent1"/>
          </a:fillRef>
          <a:effectRef idx="0">
            <a:schemeClr val="accent1"/>
          </a:effectRef>
          <a:fontRef idx="minor">
            <a:schemeClr val="tx1"/>
          </a:fontRef>
        </p:style>
      </p:cxnSp>
      <p:sp>
        <p:nvSpPr>
          <p:cNvPr id="8" name="AutoShape 4" descr="data:image/jpeg;base64,/9j/4AAQSkZJRgABAQAAAQABAAD/2wCEAAkGBxQSEhQSEhQUFhQWGRUWGBcVFhUUFRoYFxcXGBoVFRUYHCggGBolGxoWITEhJSksLi4uFx8zODMsNygtLisBCgoKDg0OGhAQGCwkHCQsLCwsLCwsLCwsLCwsLCwsLCwsLCwsLCwsLCwsLCwsLCwsLCwsLCwsLCwsLCwsLCwsLP/AABEIAPcAzAMBIgACEQEDEQH/xAAbAAADAAMBAQAAAAAAAAAAAAAAAwQBAgUGB//EAEUQAAIBAgIECgUKBQQDAQEAAAECAAMRBCESMUFRBQYiMmFxgZGhsRNScrLBMzVCYnOSorPC0QcUIzSCQ9Lh8GPi8VMV/8QAFgEBAQEAAAAAAAAAAAAAAAAAAAEC/8QAGhEBAQEBAQEBAAAAAAAAAAAAAAERQTFRIf/aAAwDAQACEQMRAD8A+4whCAQhCAQhFVsQqW0jmdQ1k9QGZgNhJv5o/wD51O5fIteb0sUrG17N6rAqe465NDoQiKlYq6g81sr7m2A9BHlKHwhJ8Ix5YOdnbuPKHgYFEIQgEJPhWJLk6tIgdQAHnebYutorlmxyUdJ+G3sk0OhNaS2ABNyBrO3pmWYAXJsN5yEozCTfzgPNV2G8Cw7CxF4fzgHODJ0sMvvC4EmmKYQBhKCEIQCEIQCEIQCEIjFVioAXnMbL17z0AZwNa9Yk6Cc7adijed53Cb0MOFudbHWxzY9vwmcPRCCwz2knWTtJjZFEXWoq4swBH/cwdhjISo8rxl40/wD816IrUqtWhVYU1q0wHdHJySouVwb5EZ5HLVf0tWmKiW2EXB3bQR1ZGbvTB1gGxuLi+e+TUx6Ngv0G5v1T6vUdndukVzOK/GejjPS01Nq+Hd6VambaSsjFCwG1CQbH4zGB4fptwhiMDe1RKdKsMxyg11aw6LJ94SvC8G0sPWZ6VNE9OWaoQAC1TNtJjrJOfcJsOD6S4n0y00FR1YM4UaZto2u2vVlIOlNK9ZUVnYgKoLEnUABcmeb/AIicK1sNhA+Ho1a1Q1aI0aVNqjaIqKz3AB1qCvWwnb4RRalCoHUMjIwZHGRBXmsp8jLqI+KXCyYrCU8SmS1NJ89l2bI9URxc4epY961SgdKnQqGgr61Zwqs7Ido5SgHoO+W4bA08LhxRoU0RRkqKoC6TnPk6syST2zHB/BtDBUmWhTVFZtMqgA06hCre3rHRWRUPHHjYnB60y1KtVeqwp00pKCS51AsSAtz/APJ1MLh2YK9cDTsDog3RDuHrW9Y+EZQwv0nAZyQTtAtmAu4D/mUyggYQlRI1E0+VT1bU2dabj0ajKKNUMAw1f9yO4zeSVh6NtMc1iA43HUH/AH79kniq4QhKghCEAhCEAkuH5TM+wXVeoHlHtI/CJvjKhC5c42Ves5X7NfZGUqYVQo1AWkG8IQlBCcrjFwu2HpM1KjUxFa3IpUwSSx1abWsiX1sfE5RPFrFYuth6b4qkmHrEHTTn5g2uNFrAEWNr5Xk0duLr0g6lTt8NxHSDFFqo2Iw6CVPcbjxm9DEBrjMMNakWI7No6RGhBJemR/qL7y5gjoOR6jMvU0vQuNRPvIfjabVORUDbHsrdf0T5jtEnfkq6+pUVh7JYN3ZsOyRVPCHM7U99ZnH8wjeVHewHxmOEOZ/lT99YYvNqY3tf7qsfO0tGH5VVRsQaR62uB4aXhMJy6hP0UyHS+09gNu0xaVbI7jNnYhen6K9mV++VUKQRQu7Wd+8nzkDYSX+aLfJrpD1idFOw6z2CbAVd6Do0WPjpDyl1FEJ5bGcPYujjVpPg3fBlQDiKXLK1CdZpi7aAFgcunVPTo4IBBBB1EZiNG0w6ggg5g5GZhKJsE2RQ60NusfRPd4gymS1+S6vsPIbt5p78v8pVJAQhCUEIQgStyqoGxBf/ACbIdwv96VSbAZqX2uS3ZqX8IEpkgIjFVitgubtko82PQP8AuuOJk2DGleofpc3oTZ36+0boobh6AQbycyTrJ3mNhCUETiKGlYg2Yc1t37jeI6ECZT6VGVhY81hubePAg9UjqMWFzzmR0b20v/7SuuNBw+w2Vv0nvy7ZPiOS59pH7G/psO7Ptmap+La9MHeaR73WaY+pZrjWEcjrJUCaf6Cjcaa/dqKvwmMTnVtsvTH3dKofJZKptCnywo5tJQB7RHwX3plx6Viv+mpsfrN6vsjbvPUYunUIpXHPqEkf5aj2Ln2S2jSCqFGof9uemWI3EIQmkEjqL6I6Y5h5w9X64+I7ZZMESUZEJLhOSTTOzNfZOzsOXdKpYF4mlpqy7x3HYewzGFq6SK20jPrGRHfeNk2GyeovSHH+Wv8AECe2QUwhCUERjmIRrazyR1tkPOPk2KN2prva56lBPnoyUPRAAANQAHdNoQlE2OzAT1zY+yM28Mu2UgSWnyqrH1AFHWeUfDRlUkBCE0q1AoLE2AlG8J5Th7i7icZVo1P5t8PSpOtRaNNc2IIP9Z9MXyy0QLC51z0Rwnqu4PSxYdzXk0fPv4k4mueEeDsNSxFWilVcQX9Gcm9GA4DLt1W7TJl4DxVyTwli2u17Eg2AuSl75g/ARnHYseGOCtJbELjBcX0T/SuCD35dE7jZE9YPfkfjEV5ejwbVeo1NeF8QXpqNOmHUlSwNqjrfJrkN1gRmB4NrVKa1KfCmIqpcHTVlYNosbi4O2+iehRPNPQeljuEcbSDM+HfDh0B59B6IFQW3rYOPYno/4bNfg7D22l/fY/CMRBxk4PxeGwlesvCWLZqQ0xcgagRoC2oZjV0T6zwDVLYbDsxJZqVIknWSUUknpvPnvHz5txZ302PiJ7fi8jthsODdFFKkLanJCKDe/NF+2PFdqE89xr4tNjKHoaeJrYc6SsaiMzNyTcAXYW5WibjPKdDgs1aarSxDipUtlVC+jD23pc6LW12yOsbg1HRhCEolxoto1PUOfsnJvgf8ZVNXUEEHUcu+JwLEoL6xdT1qbfC/bJ0USavlUptv0kPaNIe74ymTcIczS9Uq3YpBPheKKYQhKCT66vsp7zf+sok2Fzao29rDqUAed5KKYQisVU0UZtyk+EoXweORpesWbvOXhaUxdBNFVXcAO4RkkBJXGnUC/RSzHpY83uzPaJVJsBmpf1yW7NS/hAiimEISj57x4xQXhXg5CLh6eJt0MFHK+6XHbOhW+B8M5xf4gi/DPBQ+pjPy52mNwp3/ABUyQJFNQXIVQXtpEKAWzAGkfpZG2cxQpqihUVVUA2CgKoyGoDLWTBjl3fom4/73gSjl8c8R6LAV3tfRpkgdIzHiLz3PF03wmGJzPoaPuLPn/wDEL5vxXRSbxIn0Di3/AGmG+xo/lrA6MViqOmpGo6wdxGoxsICsNV0lDaidY3EZEd942TYbJ3TZcOP8tf4gT2ymSAk1DKpUG/RbvFj4r4ymTPlVU+srDuII+MUUzSqmkpG8Ed4m8JQnBvemp22F+u2cdJsFkGX1XbuPKHgZTJASbg/5NTvu33iT8Y6s1lY7gT4TTBramg3KvkI6HSbH8y29kHewv4SmT4vXTG9x4Kx+EUUQhCUIxz2psRrtYdZyHiRG00sABqAA7ojGZ6A3uv4bt8JTJ0EIQlHzXj9888E+xjPy51xqHQ1vEzkcfvnngn2MZ+XOudvtDzEkCG1di/pjB8R78W+rsXzEYusdY95pRxOP3zfjPsyPI/GfQOLf9phvsaP5az5/x9+bcZ7DfCfQOLf9phvsaP5awOjCEIE1bKoh36SeGkPdPfKZNjtSnc6HvIHkTKZASfFa6Z3P5qw8yJRJsfzQdzIe5hfwiimEISiallUcbwjeYPkJTJj8sPYPgw/eUyQKxXMb2W8pnD8xeoeUxiuY3st5TOH5i9Q8o6GSav8AKU/8z4AfGUyar8rT6n/TFIphCEoRiByqftH3Wj4ivzqfWfdaPgEIQgfNeP3zzwT7GM/LnYO32l81nH4/fPPBPsYz8udg7faXzWSCepq7F8xGrr7f1NFVNXYvnGrrHX+ppRw+Pvzbi/s38xPoHFv+0w32NH8tZ8/4+/NuL+zfzE+gcW/7TDfY0fy1gdGEIQJuEfk26vjKZNwj8m/VKZOgk/CA/pP0KT3C8ok/CHyVT2H90yiiEIQJ3+VT2KnvU5RJ3+VT2KnvU5RAXiRyG6j5TGGPIX2R5RjC+URgDemnsr5SdFEnrjl0z0sO9SfhKJPi9dM7nHiGHxiiiEIShFc8qn1n3Wj5NjMjTO5x+IFfMiUwCEIQPmvH7554J9jGflzsHb7S+azj8fvnngn2MZ+XOx/uHmJIJ3/SvnGLrHX+pottnsr8IxNnZ7zfvKOJx9+bcZ9m/mJ9A4t/2mG+xo/lrPn/AB9+bsZ7DfCfQOLf9phvsaP5awOjCEIE3CPybdXxlMnxx5IG9kH4gT4AyiToJNwj8k/SCO/L4ymT47mgb2QfiEXwUQhCUTN8svsN4sn7SmTDOqehB+Jj/tlMkBJsDkpX1WYeJI8CJTJqOVSoN+i3eNE+6IFMm4Q5l/VKt3MCfCUxdenpKy7wR3i0UMhFYSppIp3gd+2NlCcZT0kYDXa46xmPECb0amkoYbQD3zeS4Tks6bjpDqbP3tLwkFUIQlHzXj9888E+xjPy51xqXpN/MzjfxC+eOCvYxnjTt8Z2qmVugHwEkCQPJR5TKHLu96ZQZnrSapq6gfC0o43H/wCb8Z9kT8P2n0Di3/aYb7Gj+Ws+f/xD+b8Uf/Ew8j8J9A4t/wBphvsaP5awOjCEIE1XlVFXYoLnrPJX9XdKZNgcw1T1zceyMl8M+2UyQEnxXOpj61+wKx87SiTHOqPqqe9j+ynviimEISibD5vUPSq9y38yZTJuD+Zf1izfeJI8LSmSAk1TKqh3qy9osw8A0pk2OyCt6rKew8k+BMUUwhCUTYTIum43HU+fnpDslMmr8moj7DyD25qe/L/KUyQEmxSkEOouV1jaVOsDp2jq6ZTCUa0qgYBlNwdRhUcKCzEAAEknIADWSdgiGwuZZGKk5ka1J3ld/SLTDYdmyaobblGjfrNye6T9V8u4T420MZwrg/5cF1H81RFUiyNo09N/R3zIuKY0tudun1FXb1W+8Z57jdwdSocL8FJRppTUrjW0UAUaTU7k2G0z0IzPWSewZRCuHwlxpw9CpUpsarGnotUNOk9RaYOY9Iyiwyz6p18M6uqujBkqDSVhqKsLgieD4fZaeJxDpUxmFrOqEaFJsRh8SdCwJphSNL6OZE9nwG9VsJRaugSroKXUDRAOu2js6pUTcca4XAYhmUMBTOkp2jIMPOd7iNxpw+IQYRWK16CIrUqlg5QIujVUbVIKnLVpZzzXH35uxg/8bHvt/wAz2PFrgikKFGuihK1SjQ06igaT6NJQA9+cANklHoJLi20v6S6zziPortPWdQ/4mfQ1NtTLoQA95JHhG0KAQWG3Mk5kneSdceq3VbAAahlMwhKgk2Cz0n9ZjbqXkjyv2zbG1CENuceSvWch+/ZGUqYUBRqAA7pOjeJxlTRRjtANuu2XjHSbG56C+s69y8r9MUOopoqF3ADum8ISgi8RS0lZd4I74yEBWFqaSKx1kZ9e3xvGybC8lnTp0h1Nr/Fpd8pkgViaWmpXfqO47D2G0MLV01B1HURuIyI742SN/Te/0XIB6H1A9urrA3wquEISoIQhA8Lx74t4ivjMFisO9JfQelQippEn0oC8kAerpG98pzF4I4XAzqYLkMQ9lqcwhCFT63OzO9Z9BoOKjekuCi3CHYfWfq2A9e+JGaL/AORw3+N9P3VAmdV4U8E8L61qYLRPJXk1L6eq5Pq3DdloNwTwvbR9Jg/SZC+jU0NI6bHLXbQCjrB3z3dMf0qPSyHvufjDGZOx3Ck/3XYH8MaPnPDXFrhTEUK1JqmECVLUgQHuBpEEMbb7WPhnl9M4JwxpUKNJrEpTpobarqoBt0ZTApgtUpnUwD9/JNuoi/bGYOsTdW565HpGxuo/vLBRCEJUEIRWJraC31k5AbydQgKPLq22U8/8mGXct/vCVROFo6K2JuTck7ydcdJASY8qr0Ivi5/ZT3ymTYHMF/XJPYMl8AD2wKYQhKCEIQJcVyWR+nQPU2r8Wj3mVTStTDKVOogiLwdUsufOF1brH76+2TofNaiBgQRcHIzaEojSqafJqZrsfo3PuPTqlasCLjMdEzEfyaXuFAPRyfKRTalQKLsQBvJtPM8cuCK3CFD0GHrvh1JGmwFvSLtp+sARtFu0T0NPCIpuFF9+s95j4EVamEpLSQWFlpqBlYWtlusoPdNcUeUbaqdNj2nIeAaNpcuoW2JdR1/SPkOwyYuGpVHBBDmwI3XCC3ie2Sh9VLLSG5kHcJmugNSx1Mjg94/czbGfQ9tfjCubVKfSWH4Sf0wELUOjTqHWOQ/adE/iAnI438XK2JqYathsQcPWoudJwLlqTDlU7ajdgvOBA12ynZQLp1KLEcoFwL56Jyaw6G94R2CqErZucp0W6xt7RY9sQFLFrzW5Lbmy7jqbslE1dAwsQCNxFxEjBJsWw3AkDuBlRtXxKrkTmdSjNj1CaUKRJ0316lXWFHxY7TG0aCrzVA6h5xkAhCEonxzHR0RrYhR26z2C57I5FAAA1DKTry6hOxMh7RzPcLDtMqkgIQhKCEIQCS1DoVNL6L2U9DfRPbq7pVNalMMCpzByMlG0JLh6pU+jfX9FvWH+4be+VSghCEAnm+PdfGrhwnBwQ13OjdjykXbURSLMRfae/VO/iK4S20nJVGsno/ea4aiRdmzc69wGxV6POSq4/GDguo2AbDUKzUqjKtIVLabZ2UkkkZnO7a8yZxeHuL+LXg/AYPCvRDUWwi1GqF0VxhwpsuirHN0Bz2CevPLqdFP3mHwX3ptiOfTHSx7lI+Mg8/xzpYtmwZwoSyYhHq6TaN1AI0Rvvc90OPODxdQYVsG1NWpYhKj+lZlUrZl0bqrHPStq2zv4z/T9seRMzwh8mTus33SD8I+jgcZOA6lTGYLGU63oxhvSK66OlprWKAqcxlyfI7Jpx0xWLw7Yevg6fprv6OvSJsppkEioW+gVIPK1crMGeoqIGBU6iLHticE5K6Lc5eS3WNvaLHtlD1NwP/vjMyNT6HI/J7D6n1T9XcdmqWREEIQlBE4qtorcZsclG9jqE3q1AoLMbAazEYdS59Iwt6inWAdp+sfAdsl+KbhqWgoXvO8nMnvvGwhKghCEAhCEAhCEBdaiHFmGXiDvB2GIDumTAuvrDnD2l29Y7pXCTBN/PJvt0EMD3WmDXZskUj6zgqB1LrPh1yqEBFDDBbknSY62OvqG4dAm2JraClu4bycgO+NiXo3dSeatyB9Y5XPUPOAYSjorY845sd7HMzRs6o+qhP3iP2MpiadM6bsdoUDqFz5kwMYlCSltjAnqsZtiU0kZd4I8I2EoXh30kVt4B7xE1+Q4f6JsrdHqt3m3b0RmDplUCnZcDqubeFoyogYEHMEWMnFZIkooMnydivqHZ7B2dWrqlNJbAC5NsrnWeubQib+dX6QZfaU+YyPfD+cB5gZz0DLtY5SmEfolTDliGqWJGpRzV6frHpMqhCUEIQgEIQgEIQgEIQgEIQgEIQgEIQgEIQgEIQgEIQgEIQgEIQgEIQgEIQgEIQgf/9k="/>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png;base64,iVBORw0KGgoAAAANSUhEUgAAARgAAAC0CAMAAAB4+cOfAAABIFBMVEX/////AAAzZv8AAAD29vaoqKhycnLt/f+lpKPk5OTo6Ojt7e13d3dra2vs+//DwsHb29uLi4soKCjbAAAlVNteJSUqNV5rUlLg4N5UWGvz8/PU1NSDg4PKyso1af8AKGU5OTlSUlIwMDAdHR25ubmYmJhBQUGTk5MWFhavr69gYGCAgIBKSkqMAABcXFwyMjIXFxchISH/HR0qYf9vkP/19///Zmb/z89RCAiJpP9CTEyvwP+7yf+Bnv8ODxb/FBT/vb3/enr/MzPd9P8AEDVQLy9fVVUxAAAAG1MlLEd2AABPU1hAFxdlSkotOF8QIFAeKDQ/JiZkLy/P2///5ub/i4v/YWFdhv/f5/9Acv8RV/8DHR3/rKxRfP//SEj/yMh+6F0dAAAU6UlEQVR4nO1d64OrxnWX70FUvC6PNrEKwhESIEAUrXzj2E6c2E3dJmnTpq3TOO7z//8vCtI+YDhnZnhodz/s78u9q9XC8GPmzHnP4v1CeUMfi8V7x1TfwML1F+9ty9De0IEeFHpNjLl4AwPDeiMGxRsxBN6IIfBGDIE3Ygi8LmKUlx7AE14XMYG6ei3cvC5iwj1AGeovPYwGr4uYwIMaJ9f2X3okr4OYIE42VhFFUQr3SN1laLzomF6UGEUL7M2FjGxXRqqlVlnzg1dE5fnCT7EKnRdaWFOIUbQpd/btxNzWDx+peWwHjtFMkGYpnVeBYuhBaMcrq/l9uVmGU+4zElOICWH0iP248Jqpka8NpbUPhV7UFi+KbwRuVM+i7SYcv1uNW5JTiNntxt3Tia1aipir/oQz0DloH6yaHHek0AlhNebPSGLCRLQzOJCMuWO42TVPOWgZKkEcAVTJGHljpNGY2UYSc8hEQ7d2zuDbKfEWsmrUujBWtcRRneF/uoJ4zO0oYpK7gP+XgacOvZmfb6FMBNflwN7UG9VwuQbmiBdBEpNnAp7jwaJ3GcEun7b7Bm5NzdCJWsAI6UTLGIHM8gsYdCMl3EE6Zk6z9z16YA2jJoAl9/eGiYyLJEYXiFYdjoMGp8JpOY+iv64X1HLI4tC3Jf+C2aH/Ib1dZy73ajEMkRXLMxwnqYMdhClEQ+7uApdH7TyImLLirszqJC8t9C1Ew3cwHpIzCNWJJ+T8fWkgMeae+ywDVlLswWFuN4tjQbGW/XJw5s7+MEPEKU1Mzl0rmrw+WYuEeafLFSvwpLfF0uL9NsY2YJoYH3LOxQSzs3WDAtTbeOVqSSP7cqyUJ+BysPsfcojZFZyLuZ7cLNAiuJm3UiuBv0E8IuHqXCtsRnOMyA1PUVFTqcfVPIEOMQm+Ca7UMEJsTjzigD0ohxibR3MRyQwo2HJHNBnKBrjS4wE+b+Erqod8yiEm2G/Iixl8cXYP7XRbXhaNiiK1mnjzVi+xl8zzxxT0cnFOEhakvhvvyZLGAejX9wTelwJA1BguMQn9voO92BfjVzefLzUUU8YtxCMmRPUSHjEaSuUFMsSo41xnQ2GUEvOSR0wCmA7NdW2WpNovQcxKdi+dCj09C1UHHjFZhUkMLjE2uRbExARZ9FxRswAs0abNIUbBJzaXGMNLqbGIiKkFzHzWtAiJUFniEIPqvaIowYqylwJPsE6S5xEwVygFCEx9DjFRiXoR+MQEZ2JX1lO+HuMDunBvhTATBIBoeed4uJtAEFcy9/iUMSI+MeYzaDBtHAWaAa35roiRCohZU3PQ4noLQ3juaDhwRb1DEmNEGfELQSSyIGSoueX495TjSMk7fvnx7WdCwC44Pn8RMVqGT41DxhmIJmfa9RF6ajBuk9d3vCnsnimnW5QRYlsYu3bxV2HTWnHzNyNddk22w2k1KlB54E3SKiLmNx1mFhKjeQU2TgU4nk+whr92I4iXS/OSH7MfE6QOyY0nPjgp9YAqOfHF2Q45Tmr9bqkXG3Odor0RaIFbXgjJsjM84mTla23I1KlKgs1VfTUT/51Nb+MSaSAlGt6viaH+6riTFr16fCgbFtQkz+0wzC85eGmSLzdFTdLeHLCsVpSAXV5I3yCru1YMyctLEBNChXza3A3fA/1IyrtXw7ZOAFvX0Yz78YU1G+k1D8bXtSaNJktdSZYNan+5EAM7hIKYIyhlEodWyGLyL8IAlbGhXN6Mk9SjNfOONAqqQ5cGLaky2MZSIudM5MFciCkRqefzlB8ZYpS0HxJwLq8BnRpSwVvHzaCI2cv6/c1DCZIzlCuJfAUT9atciTlhr5CrLkulmq2h5+SMryISs2pRpztzV/UOLOkcID/ewVkcxoqJbI+amAzjxeaq53I5eHkvIJtAut/l2PJXCszp3vnGskmNEnyJGUAEkcj6CogJsII99qfamTtOOWIUlRW0TqhtcNXPTwWyVy9qATtUhzPqTVfgyHCwbI5Fs2JQ7aHg252yWZtpPyXFx1O4fJ5OXCM+QzJGtdUKqLgblHZCH8PxUPvEFWwRssSsPShYmWoClm8gICaB09gkvAMQTpArDFxNOKB7QS6KqEvn+dZy4cy4IBzA3FgGV+89QDU+9SHmMuNbmCPWgC3zSbP3OyDKUZYmJmjUda+7LA+YlDF4u/VxWIIaC23P8S74BUaM2RvOZqs4+50ouUaaGL+67M+dhDEHMzB5MyaZ6sAKtujyvQCdMU5PEDp3EEmEouRT5t0LMXuj+1lfveDImNq4mFprEwLlQVjoJWK6qBk7YdTmMcSOV3liwot9x9Dv3fW0df9MeamcHc/tJ4mYnHQOklC27L2lq8ouXtADiixq08ZiXcB2X/4qxZm4wDweclKRD/rTV9+f2bWu0ip7BwOIqQrNN9k3sOmPJiFMAmea4H2AtiWigHE/uFT0XkVTdVkLBFdolg4gpjHRlCNsOqaan+7YRWwTryPazhObzKnr71gjMukrcWZj0sskYQytV6qNg26gOOiZ2FqKJu/haShjkOGe016kJ9in7BeXkOVy+uXwQq6E0cyXPWlooj55XAMdA0qXZSaCv2fXluJCKZscPKLCbQVpe2DKhp3aAWaGGBWVIDAYOmpOlozPVylZpmpr6yi9LY4p/cth376lkrIj2O36ss2ZbSUt/BNiFLFRgloaMvQF6ZAhjKqJbG7REjS+xwh/LJQRzLaSGr2y95FiMn7tA7MHKgnshmS+jSsW1QtQW4LG2XZ9n7WE7k2ZmHA8jsGyTwzrjkuYYOig2oMGI6toazG2bc2SALoRk7Cf43SYkZi4T8ypa0OtoOrcLh9c5zG6vDjctW8V3LEDY+XvbYlxu5arCx2NQYugHOrsGF93ralt11W47wjkRcQK5JsSE961AyG1OOloOokHMlGGLqYUpCfQKvTRu/E358SYtfaYik0CK4YYY9u+eC2H27yEVVe9kMSkphdO0SrB08qOL9fZZp05g5h4o2HtOz8anV2xZqm1H9XzejeqzGNaNxB/BU8lePqlMklZX6HH4MXa+gGanan6eh4E56rzYwSbh5teVImnaawcPMCC1jcnZrFYV0/+znoOp3r8bz+64t+/+OKLH7XQ/YnCv/5YAn/o/vjbP/z4X67/s/xlKz1FyXeQjvUwT+8fs0zBepjJcXZX/M1HU/CTTybgQ6k+VaX69gmi8ct3hsY6ugvg3gu/YAtTiXk3Hp8AbB6kcF7AeUpbgFk6Dq0tgMNV1CjmCxLz7u5+hij2FrxplbsztWKKLdhd+8HEL0lMcXk7Rl7Wo5nYwmmuHlVKALBttuuXJaZZSG4JgKYbvAgxNewI4GjkL0LMhw9XYnTnCBDNUcYwa1ezekHtf/5AzNfPR8yHT77//sJMWgs7M56likGOGNn0SSUoml3p02/++6OvP//02Yj54bvPPvvuh/o/AOp6CC3apFQzZ5WR0b8+mqX06f8t/vejPz4bMR++/Ox/fvjzT+s5g1fYENDtkuM8ExITbzIANAea+P6FmG8+f05ifrr47hffN/8bMM7g0HQmpH1XLDHOwe1ge81G3riyaDTfTz//0+f/8XzEvHv3y+8WnzUzRn6c1TXX2mQ+zhWKmPjstfCQqZ150vivCzE/+9MfF6Ok76gZ8/2X//nDn7+qifmV7Cgf8s/P3Y/PqUERozgdhOY1bTV0JLFOrsR89M0zEvPLxVe/WHxZEyM9zmB17XcaM58/aYVi4WtXO8aBykUjY77+2a8/+vXfjuFl7FL66qtfNv8WA7yEzjHlNbaR2a71RL7tkeG+hIL34cNVw0uHtQbIOX2zZm5buypf0rp+B5k1Vy3mnMQ0/odosj9mCjGpegIvnMXrPh8xTrIHK1Ze1ohUtGQLxZByKQpzEeMfPDgFr8G6NnKAanobknmIMZbw4N98cWJqLHewDSaakrMQ05RAPHhXX5SYB7VinZxBnZZEMAMx66hWlB7ej/PzlyPmk3e/enwQX4XsMEUKTyZG28D5KdBWr+9//Msp+O1fTQHA9lFlC2pqJrhmphITp2A9BXJciFb/8PE9/v43v/n4Cf/8+99/LIF/+msJfPu71g+/+/bbx/+bS/AetyQlPg0ti5qNGKVoZ+Po6SUUeX9mXtiUTD4doReAO9fhgsY2al3KMBuL5eGgPsdrp025wiKn2xATn2HTSgXZZa0oseZ1W4rPmVFldoP6neQGQwX16aegGNNL+3Kd8cT4FrQzGsJzO/NDqZj0s3zGNJCcyXZw2/npzXp+upWfQDZK3xtPjO11+jnm0JkhJpvKedP8mEMnT2kF7Z6jTgXWiGDKaGIO3dTNJUTtu4e9ArKbEuMXnR4NMZStwSibAQ1uHzGSGN/sNnvPIWs/tx/1KrVvm2qmd1s/LbtlMrFEUQWLccQE0M2xWzI176t+MVd4w4yqRfPsbvfHbdvPrZSDG5SMIiZuaQsNbOhmZRtevzKHqooeAYXJqGrgM/0r6tXUfhG+213qYowh5tDSLxuEwCyTBEkrc/azecP8M1LFYTN5ojnTqiMHsusQiuHE+EcmzKQBewgKIL5XxRIV8EvDQScf289uycj/YDcoC3AwMbX2sunc0IjYaqkYFXVkf5fBsNAuJEv2+mzb1vVpyPE+Q4kxSvbqvWKGhXXC5Ox6rrXkE1WRbL2Swr4xvYRU2qwcQEzztOsdOxv6/TACohch0QtiMKjrVHtmAWvbfVfgKlYTIpOjZkhNZNCYicx8dbJeIJ3qNa6jnYsGw8mI7vd9o8Nmi66DJshmSQlheWJsgDhjeanfQe82SNHMFVjnosGoVRJCIUJSrA+sPrW7HiYo4YyQJ+bYXJLV25BnVaotcQW/X9Q6HC6pxDrIMTYlUx90369KYhjSxOhRc0nm1j6UvRXr051SdUBK34Yhp5saa6d+JTxbF65dUhRkBiFNjH1ND+h+s0CcLD5nwQRwN80wWOFtsa43xno7ME0WlHreZ1Jt+qSJubR22HWD2GgTVoOnr8Tjc9gb5BDRbxvtBuIzCQkxVGF0J6FRyRLjN2LL6r5uRcXkILdNSj3xvPF6XtJxJ7DA26QwZwhoR79eT/2OFD3IEmMj/bZC/KQDvokfbGE1sgFryW/6ijfWqdW83mfO3Vk4BEli1vu0vzArVIqJelRpRb+pkwyWnqC3FdomBT/wKBefkChHDLrREi1ffeGZG8mIWJgTgejgSm2HPoaeInz17RgWcsS42HXwTgW1BsY/Y6+Go9Ya0ZCNOzhK1ExQvXkP2G7A+up7kCIG6RLTWCK4aq5YRBfu9nfiEsqDLDVhvcdKHA0ZEM+KGp2O12uI0YUMMZqHnfRF9uFGysUR2GlzfCozOKOXqq3oyxPcSQUUc8pW6Cvsi2bf5q94CWLqXRmhoLaSiO/TB4N0EW488NxOI9IQylW77jPMi6ZmQq7E3iK2GgPQbtVHvt9Kghgb3SUNIIxc7oFVXWh2VSuNxfGxpUvTM3xvXYqkFfugNj2QD4HsiqNa/jUmNZLzr3sTe20qcOrdMNwmOSm9lEoofduXMqNTo1Rvi81y6d5nXKfNR3dplQxox0CePRD2TZkLYm5rKDExWEs3/WK8L4mV7/Ja8yPQ7HxlRtunfuFwsjbLfGCS4YbazleXSyLbar8VXAtCYoI9UrngX8dPGGPOiJP+FEPXNC2/zJgq1EfoxiVVYXF1NSBiZs07fkhETC15kR3pYjnRM9FLR3oXwjuI5A447CEmjfrGkeQl2I6Fajj3EBEToJ5n5eKcIV8rddCKEIFrjwzkKkcy0nkw4xIvuNJPtMolIibCD4g4kj3mLzc8DxG/s8ChDUxFWRyIYNuSds0IiKEOF6/XLW9PJg+suhnQFf8ISrUyUlL/FRBjEe1dY9jyxIjGPcf2BtD4eqxBTe8Vfb4Ql5iQuh+u9D0Bi17fEoXA9CaXDFnVyCfGpQRs4AlOFgU0Gnkr5KJGbuQOSi56/ql/GRUiC7DT1tugu8veAP6JPsPkCnKlOZRlwyUmIWWo+JxI9znOW70HFqzoghZBLsEplxiPrLcWE6Of0GM1boFcfIYpTQybV/MAHjH0cVUyR66GnBDQrAhA4HNa8IhRtrj45RGzoZvdyxzSm489yW0YHJnIImc3R1vlc4nxI1p/Dfbifp61lj5DEF8EI91LCDMOMTq+lXOICTPO1UqJg8AX1ggzeyD0QqpagKf/4TY2h5icc8CrEUmpttGtmdFLuTvwwtW4skYTo6g8p7YlJVn1aNwBMLIwKrnVqvEU8RAVMjQxfsaTndyTRZ+gVPO0lsfRhHulvhjzlCrnjD0+TQyXZdKQ78HkJShMgw17SYvM5R8mc0I+pYnJuepkLGslKsmoHqASWMFJ1h9WYIGxR6DKL02Myj1GwJDfiu09rOYXNEo5QIFMuXvoEj30hyTmxG+tQRwOgMEZXWZGI/cGdEYP+VpXmCGSiiYGSfVrwzrLFy0oLtzNum8bFu8o3B56SeNdaMhpMjQxHEPpAiqbF4dT1QJhrvVkJDCol3+tgvO/sMUy5ihibEEKn06GaHEkHpizCGElTqEatDK1vcBoK5Fjn0hi4oy/7SimVFLDE3QV7ohDhIcgLiGLh8VYhJPbQjYtkpgDL37ZAK8x4UFr8lwmNaPQ4x2kg0/E2IoOsnP7R8pyiBEJV3073KsQugDq6L07SMqHHrBDoAsFEub4JYnZZCKdfzMwdn9B05VoZw46U+IKxb6cYzyCVFe4TWBrjSQmF85YQ5iFiEKJrfoJk3CIuHFiE+DkjlKGdCIlroXQGzBjJBCNLYwN8hSgNPtpJM4m702JJoPIAzjaI13IS7HxoiAHKU8hhhMvFsJYRk32VJUEhv80qvAOzoXzsOf4vhFuagqzkzleBxIkTtEDnEBMvWNPabTsx8mxyRbyIjeP7TAIdCO+5MfU68y246XZZJrtK3c5Sf0ZGxOd1A0kMKdW32tOkFjXzpf7c1q2s6oAUjMPnIkBTYOXHMT9w3kbBI7FOlwmB1WtN54m+S5y7am9tx6gjk3VeSXE3OOStXmYMYTp4Gn0EnhdxISAH0c/Hpzm13y8LmKM54rqivG6iHlFeCOGwBsxBN6IIfBGDIE3Ygi8EUPAvxAT5cs3dJFUNTF6vnoDi1hZ/N3793/xhh7e/z946Rj30R527gAAAABJRU5ErkJggg=="/>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eg;base64,/9j/4AAQSkZJRgABAQAAAQABAAD/2wCEAAkGBxQSEhUUERQVFhQUFBgXFRUYGRYXFhcYFxcXFxUdHxgcHSkgHBomHBYVITEhJSkrLi8uGCIzODMsNygtLisBCgoKDg0OGhAQGiwkHyYsLC0tLC0sLC43LSwsLCwsLC4sNywtLCwsLCwsLC0sLCwsLCwsLCwsLCwsLCwsLCwsLP/AABEIALoA/wMBIgACEQEDEQH/xAAbAAEAAgMBAQAAAAAAAAAAAAAABQYBAwQCB//EAFAQAAIBAwIDBQQFCAQJDAMAAAECAwAEEQUSEyExBiJBUWEUMnGBIzNCkaEHFkNSYnKCsRUkkrI0VXODorPBwtMlRFNjdZOUtMPR4fA1VIT/xAAZAQEBAQEBAQAAAAAAAAAAAAAAAQMCBAX/xAAxEQACAQICBgkFAQEBAAAAAAAAAQIDERIhEzFBkaHRBFFSYXGBscHhIjKi8PEjQhT/2gAMAwEAAhEDEQA/APuNKUoBSlYzQGaV5L1Da12rtbUhZpRxD7sS5eVvgi5b8KsYuTtFXBNE153DzqqnXb6Y4tbHYp/SXT8P7okBYj4lT6VXe1XYq/vHgaSeDerHvxxNHwFI6iTfvc5xgd3nzzW1OhFySnJRW/0KfTq5bnUoo/rZY0/edV/mardr+T+DYFuJrm4IGDxJ5SrfwBttd1r2JsIzlLSAH9wH+ea5caS/6b8ubIe7ntnYR+/eW4/zin+Rrib8oendFukc+SBm/kKn7fS4Y/q4o1/dRR/IV14pektj3rkCrjt1bH3Uun9Utbhh94Sn57Rn3ba+Pl/Vpl/vKKtGKYpip9l7/gFW/O9j7thfN/m41/vOKz+dkv8Ai2++6D/jVaMUxTHDs8WXIq/52S/4tvvug/41PzvYe9YXy+nDRv7rmrRimKmOHZ4sFY/PWMe9bXw//lmbH9lSK8Ht9aL9Zx4/WS3njH+klWrFMVcVPsvf8EKzF+UDTW/55CD5M20/jUrba/ayfV3MDegkQn7s13SwhhhgGHkQD/Oou67LWcgw9rA2f+rT/YKn+T2Ned+QJbOelZzVXP5PrEc4omgPnBJJCf8AQYV5/NSeP/B9RuV8ll2XCfPcA5/t1cEHqlvXK5S1ZoKqhk1WDqtrdr+yXt5CPnvX5fjWYe3EKELeRTWjt04y/Rk+AEq5Q/fmpoZP7c/AWLXSovQtehu0Z4WzsdkceKspx08j1B8Qakwa4knF2eshmlYzWagFKUoBSlDQCo/WdXitYzLO4RB4nqT4ADqSfIVu1C9SGN5ZG2pGpZyfAAZNVfs9pr3cq394OeM2sBHdgQ9GIPWVhgk+HQVpCCacpalx7ipGI473UOblrG2PRF/wqVfNm/Qg+Qy3qDU7ovZ22tARbxKhPNn6uxPUs57xPxNSmK9UlUbyWS6l+5g84ptr1SsiClKVQKUpQClKUApSlAKUpQClKUApSlAKUpQHmubU7BZ4mickK4w2MA4PXwrrpRNp3QKHbfk9FmTJp1zJFJgDZJiSFwOisuA3pnPLPjUppXar6QW99GLa5b3BndFN6xyYGT+yedWeuLVdMiuY2injWRG6qwyPj6H1reXSHVf+2fft+fMp2CvVUlJ5dKZVldpbF2CrK3OW2JOAHb7cXQbjzHjkc6uSt455VlOGHPWnqZDZSsCs1yBWDWawaAqHaxfaru2sf0Z3XNx6pGQI0PoznP8ABjxq3iqn2dTialqEx+wYLdf4EMj/AH8VPuq2CtauSjDqXF5lYrNKVkQUpSgFKUoBSlKAUpSgFKUoBSlKAUpSgFKUoBSlKAUpSgFYxWaUBovbVZUZJBuR1Ksp6EHkRVb7DytHx7GUlms3AjY9WgcboSfUd5M/sjzq1mqrcrs1iEj9PZSq3rwZIyv+uatIZqUe6/mvgpaRWawKzWZBWDWawaAq3ZBwLjUUJ7wvAxHjteCLafh3WH8NWkVTteb2G9S8/wCbzosF0ef0bKSYJDj7PedSfDIq4I2QCOYPQ1tWzansaXBWYPVKUrEClKUApSlAKUpQClKUApSlAKUpQGCM0ArNKAUpSgFKwTWaAUpSgFKUoDBqrag27V7VRzKWdwzegkeEJ9/Df7qstzMqIzuQqqCzMTgADmST5YqrdjEa4lm1CRSvHCxW6nIItoySrEebszN8CK1pqycn+tgtorNYrNZAVgmtc06qMuwUeZIAHzNRWu6El3sPFliePdw5In2kbtucjmrDuryINWKT1gkru2WRGSRQyMCGU8wQeRqg6x7dpMR9kAubReiyBmlgXyyD30HmenjmpoQapB7slvdp4CQNDL/aXKn+zXDrPbiW1Qm5sJlzyBBV4j6Fx7vzFezo0JY1GKU09l/4yjs529jMKtftwZH7wzFJHGFbmuHbIbAxzz41Lah2xtli3wSxXEjEJFFHIhZ5G91evLxJJ6AE1Ddn+3drJAntCcHI7sfDkKKv2cMV2nlnpy+6qt2g1SwnkuJENtkIlraqwCjfKQZZ2HLuLuQZ8NjUqUVid4SWezMWJqVJLiRlcyXk6YMgila2s7c9QgYHLv8AHcehIGRXq21x7JHkUTvDCMXNnMwae2JHcdJCe/EcHqSOpB5EVmz0rR0RRHdhTgd5bpl3EYyxG7aSTzPLxqF0Qxe2BuO0sN28lisckgkcxLG7cQ9DgyKwUeRzk5ry1KWFOUb+asdWJm64txIUm4lzcDDNbwSmG1tgeah5Rzd/vJ67QK8waw1lxJE4wSAA3dlMxkdEPSaCQnLL1yOYOPskYPH2S00R2qp/SjwFWdHj+gHfR2Rz3hk528ifSuaC7/ryPNdC5hMpsArmLe6zgb2Cp7yCQRrz/aNcyo2jixX7rPlYjRMX08txIEm4s0rqGWzt5DHDbxnG1pp15lj8efPCnFeLe9ltGfgrKjwLvnsZXaYSwj3pLeQkksPLpywQM5ri7J6SIY5IzqbwNHPIjpmDcdrYjJLgknZt61zXGo7LxJje8eK2mjhxIYg0ntGEn27QCURSh9TkeFHR+nEpX8nysLZExe6jJdMnEMkhlTfBZWz7AIye5JPOpyM9cAgdR3jS1ea2k2wLJFOi72s5ZWmhuYx75ilbJEgweX3jnmuHs9oyW8l1ENQe1KXLLszANyFVaPBcZ2gMVAHIYri12/ZJt41DjLYGOYb+EDJI7bTEpTBP0ec+pFVUbrEpeVn/AAtsiaudde8EbuZgk4zb2UB2zSKOTPPID9GueWMqBjmSeVII5baQJAJLa5ILRwyzNPbXYXm6B2JKSY6YwfHBFc+laWsN5fCO9FpulR1G2HvJKm4YL88bt/IcufrUf2rvH393URKLSMXZ3CJQXRvo41K4JLAPnHhjzqKi2sSfB/wlsiaue0L3aJIxmjikJSGzgI9qndTtk3uPq0B5csY6kivCW8lvIqxrLZzv9TxJnuLWc/8AROWJ2v8ADB8RnBFaLOxRb+6eO79l40cMycoiCsobcFL9O+CcDqTUdr98bgtDFqnFWNWmd2SIIrRYaIKw6sWHh4V1Do8pxck+/U/4LE3d9pZLpcyGS2jEhh9niIa7uJ199ARnZGP1gASOeQMVoNu1uyYWexkkIEMzTtcwM/2Y5lYkKWPL16Bs1zWsavfC59qFq11ZQzK2IjubJWXG/kDyTpWe1BaTZbDVVcTBzIxEAWNIxuzuHRt+wAdetcxpOavi8rPkVIkrjtLNOriUm0SFxFMIsPcTz8jw4RzIQgg5xuIPhjNcjWhgKuyXVlxCBHcG4e4VXPuieNiVVScDPQfrCuK0AuLm1vPaPZjdWW4viNl4sTKr438gxVhz68q6+0rsyx241QSC5bhyZW3CrHgmViR0OOnqRSFHHni4P+BI7rrtLcSLJHOy2ns21bqVMPJIz/VLboc++OYYg46DJBxxyWwiAmkhvLVCRi69oeV4iTyaWJiyhM4zkEAdcVH28YnksLo3AiIhmtzcARspe3YhG7/LLKX686k+0U7rGsaaoJWuHEO0rb7ArA8RmI6KEDn1IAoqLmtdt/IJHbN2iuWElvM8du1uitc3a4IeJ88NoIznvvgjnnaeQ3HFR80Cxrx3jv7eMnAvWnZpUJ6SSQElVj6ZyOQ6haiYrVZhp8vtG1reaeyNwAjgiHe0LsG7o9wker8s1a5IdysrawCGBDArbYIIwQfOkaeJa+D9iKJN9mdWkcvb3W32mEKxK8kmifPDlQZ907WBHgwI8q8dqu1cNiYlkYbpXUAZxtjLAO5/ZUE/E8qp0UTKLULcNE1vcz2Tzgr9QEM8OS+QxwsXP9pq1a5FpNuWmu52v7hgFALozd3IACoAqj4+derolCFSdpXfdFZ8iFhIk1dlyrR6crBiGBV7oqQQNp5rDn5t8KuqKAMDkByA8B5VSdD7awCCJYopnbaPo4IpZFT9neRjkMeNdx1jUJvqLMQg/buHAI9diZPyJFc1aU74bYUuv91gtLOBzJAA61waTrMNyHaB96xyGMuAdpYAE7T0Yd7GRyqDHZWW4wdRuWmHjBGOFAf3gMsw9CcHxzVntbZY1CxqFUDAUDAA+FYyjCKyd3wB41CxjmjaOZFeNhhlYAg/fVebsTEvO2mubc/sSFk/sPkfdViv7NJo2jkGUcYYZIyPiOYqv/mXGv1NxeReQSYkD5ODXdKeHLFbyugeTo+op9Vfo/8AloFb8UK14nOpqrcRLGVcc8mSMfjuGPjWw9lpx7mpXajyIgb49Y6gO1vYO8uEwt88uM/RygKjeWeHj8eVemlo5SSlKPjhfJAkrS8vLeHu2MHBUFhw5+4F5tkbl5Ljpiqnos05e0DWBkKQS3TqGizI1y+Uk5+6Ocvd9fSp7tBpl9Dp9w7XuQts5aMxIBjhkFQR0HUZFaNH0u8W7uEivEBhgtI9zQhgUxKUAAIxjnz8c1xKUM84/kdI8dpL5lgcDS2SSXEMbkQkCSTuoeRz1I/D1qvzKqOZlspYktHtYlcKmF4MyvOzup5lgVXIzyzVk12C8FxAkt3GREk11v4OFTgqF7w38/rDj90nwqMuNNul0iVpbiLZJBJPJCIwH3zZlI37v1m8vDFSUk4vVvkXI26nNHbnUA1jxmFw3Dk4aMoMscfDUk8/fY8gD1FQV1abUfh2Uqew2qpxNiZWdSksrOQefdVcY8z6VPa0k02pPDHMkama3nZWTdgwwmQP190MqDFZsLK5fTZpjcx7LmKaeRBFh33ofEvyJUKMY5cq5hJKln6y/gPWo3UEFxfvJZG4H0c/E2IwjEkQABLHOCY84GfGq82m74+F7DIr29rIZW2RgrcTAurnvZCKAxAqT1aKSW5igjkVBc21iZAy7gdgmkznIwo2nI8cjpUt2etLuSGef2uICeSUyAxDLqmYhg7u6pVMjr1qQktFZvi/4Ec9zfQrczSzWhuVls7a4ZgqsEAWQOTuPIHI+6oBLZZFjhOnylhHNcTFUTcTOGEGOfKMZY+fdFb7viOtlFG4T2uwt4HyM7lMuOXPlgFifOrF2dsryR7iZbuFS8vBJMQIZYMopXv8hkvy59KtGS0WfrJfBCPguY+LbzTWhuRNpkZIVVYpwWIZjuPIYYdKirKJJTEn9HuePNJdOFSMZg92ELz5J7mc9efnWb55Bb2KxSKryWk9uTtB3Bpo48DnyJ3GrF2e067M9w6XcS8IpahuENpSJQ3IbuXOQg+eKlGUcGdt7CIy0VHFgZrVrrfZSwNGFUsDDIMnvY6ZPjUDYadGXTh2k5jubjiLEVRvoIWB7hJ3BicA55YOBUpqE8kNrbNHIBIkt/GG2537mxgDPIkkYPhTQ+z14l8AtwjC0VYRKw3CPcgcKI9w5Yxz869HQ5f5Sjit5vMqOy2CBbAyWpn4cl5amHarN3W3LgHly4dRtxw5WlCae/8AWp0ijCxx8oYMccLg/WEiQE/Cu7ULiS3t+IJBxYtSuTxNvdP0Dse7nHM8uvLNdOg6TdidI0uolNpbJtJiyAbk7nHvjLdxcnPj0rz0GlF39ZewTNce0RW2+2aTg6jPELcqpdUmVnRdpOMjKeNR2pOkrXHC09142yzgAjj7jDc0/LPOTBb+yKkbxpIkunaVeLFqcMnFC9zPAQMdmf1QeWfGvOg2F08tuguYg0cLXhJiBCvcswIPe5tjifClBxSfN+wyMQoiwsrW7LFb6pHst3ALlZoVUKV6ZLSHxPWuLWLlGluHi05l2wraRKY48JcynJLAH3sNHjr0qX1hHX2sSSq0iz6c/EC7V3l1Abbk8uQ5Zrj0e0uppLbbcxgytNfkmMdxs8OMt3u8DvOB+xShJLFzfsRBLRY4LmIQPGkN3YzmKRRuKtwo5OQOO8I2++rF9D/iaX/uof5ZqJ11JUOoCaVJX9itnLqu1crcS7BjcfIfGrOLO/JGL6DHlwB/xPhXEJJOWre0VFZhw4nLQnadZQ8FgMkeyQ9zHTJxj51MOA6lP6FYrjo3AUHrjxqMtkkk4RidVlm1K5lLsndAhjeDftPVSVU9ftCu7tHoepSxERaihbxUKIg3oGBJFa9Gs3a6Weu79jg7NOmvYoxHa2EUca5wHuMgZOSBtBwOvKuxo9Vk+3Zw+eFklPyyyiovs1oN2ttGrXrQsFwYgkTYI5HvHJbPXd45qSPZu4Pvapcfwrbr+OytJYU2rx8bNgz+a00hBur6eQfqR7YUPx2jcR86tQqtW3ZMB0d7u8kKOrgGUBSVIIBVVGRy5jyNWUV5asrvXfysDm1G4aONnWNpGUZEa43N6DPKq/8A0hqcnuWsEQI/TSliP4UGPxqy3EwRWdyAqgsxPQADJPwAqrjtRNcctPtmkX/p5cxQn1XPecePIY9atK/UvFg9i01V/eubWP0SF2/Fnrk1SxmhQyXWrPEo8VSFB8tykk+grbLpN443XeocJBkkQIkSgervuPzqr6jY6XP9HH7ZfSdd8byy4/zh7g+FeyjFSlm8tuGN/WyA1YW8tjK7ancMXhlMccksKlztO3MYXIB5cj51HaU+ntcz8S6nZGhtnQiWViWIlEqkqMkLhMZ6bqnNE0K4ijEcNhDt6B7pk4uD4Hhrzx61E9nkvUktSHtlZklsQzRuxLWzEgMN3Nzw5CCMDA8a6nKKv9XFL0TOiK7Q+xMbrgpOx9miSEstwxEkjybixPTlsxu5HFTOvwWBtpktrWZJmTYjvFMoyxCAbmwM9/kDWvWYbwS326aDMYsXkPDbD9+QRY73IAqxPXIPhVi1L2pri2t7uWF0MntDGNGRlS2Kvk5YjG8oPvrz1a/0O0/yfIuwp/a2aH+ktSaWN5BHaBYtqswWUKObY90DI5nlUheGwjs5BHazpMlswWRoZlTeI8Zye6Of86irpLhlv5l4QW7tPaGyHD8Eyvs8RhtuM+mKuOsveymC2uTbFLmVciISBuHGRLKTlj3cKFz+0POmLDR+7Z2n6ERVe0IiXUyLiNpI7fTEXaqs2HCkqTt6Aefhmu/Sxp8drHvtZ+KkGWkMMwUuFzu3Hu4yc5PLnXJeC5knu54eFtvLa5K7txfgxFI+WDjJxuXw71TmpS3z2sEDta8K8EUCKgkEgR1Bc5LYOIwxOB4VIycaVr/k/SwRW9SjjW805LlGkSHTQzois2SwyuQvPGR19Kkezw09bSIy2k7Ps3MwimK5JzyYcsDzrZMk8movcW3C2Sxz28Rfce5boqtjHmxbH7prdHd6gumwqrWvDnjjgiVRJxfpQEH2sbgCSeXhSnJxpZS4tcAiA1BIw+ixSozRrBJI8aqzMQSCo2rzI6H5VKdm/wCj+CDLZzszSSHIhnK7TI20ZHLkuOtbbuCU6nFJamILEfYomkDbcxws0h7pHLvbevUHyrdp2oX8Gmqym14YQxIuJOKXZzGoyGxuLHpilKclT1/k17BFf1zhmHSlZGMb3VxMyKrMxiL8sKOZ7uBinZvUbJriWNrJypklbIWV5QuQsa7F5rjnkt51J6tbPHdWphaIJp5gtg0pIXisrPISR4DK59cV70W5uYrR7yMWTCJp8SFJDI54jHAIbmGJwBz6ituitRoyk9up3asERfasJ7FboFIjl1WQhMNuMSNsIAPM5Hh61J6KNP33LPaXDqZ8RAQzHaiqq7T67gxx61q1uxlVrNYymbEQFy4Yr7TdTKeeDnlgEjyPhU1o15fwRXcm+zEcU87y7hLuyMM2O9yXGMZzWNB2pXT/ACa9gmVbtNsXTrjgqUin1NFjXBDAIibhg892Q3L5VJaYdOM9yXtJ2QGNEUQzHbtiBfOPdJLdDWnX7SUwWyDaJIB7dchgcCWedeGPT7fyqf0WW/SW+YPZqFn3zFxKR9TGdy94YTaPHPQ0oytBu/5NeiCK/wBqZo1stRa2UxpxbSFFIKspVEf3TzBG4HB6Yr3piWAnk32lwypbwIAIZiQ5DtIxAGRnK4J5HFee0iPNZAYAklE+pTZzyQd2FT45wQBn9SrBpL6h7VdBGs95EDuWEu3Biwu3vdAB186nR5ZN4vya9irWRdykBTUDbRvGjRWcIjZWVi7ysWG1ueSHWu+W706NXlSzmWSFGlRnimRS6DKDLcsl9oAPnWu34lwsTAxma9vDdgEkx8O1VViYeOwskR5/r1JahdTvKsN80HCgAvZzFvCrFFkxBsn7UiZ9RE3nWUZ2xSW3v/bkvkRfAijmhtrqGa4S0so4zsjeQ8edt8m4qOR2xoc/tVjVXsIoy6aXcsQPGOVFHqSfCpns7a6iEeZDaobuQ3DCRZDIu9VCK21wO6iqPlUi0uqDq1g5PIDEq/7xya9dCWBLPyxNHKKR2avrCWLfc2b7i7YMEU7xoByA3qSS3Ikn1x4VN/8AIn2i0X75uIvvJxipq3ur+Hd/UYCGJZuDLgk9M7WUZOAKy3bCNeV5a3EAPi8W9PmyZAHxruc3ObcU7d07/JTn03RNPkZXtrqQlSDiO6Y5wQQCu45Hp5Vdc1Wk0bTr5eJHHBKD9uPAIP7ykEGrBawCNFRc7VAAySTgep5mvFWld63fv/fYhsdQRg8weRBqt612lEUgtrSMz3RAxGvJIwejSN0RfTr5CrLXNb2McbSOiKrStukYDmxAABJ8eQA+VcQlFO8lf92kK3bdkTM3E1KU3D+EI7tsnwj6t8WJ+AqX1DVLayReI0cSnkiD3mx4Ki8z8hW7XNUjtYJJ5ThI1LHzJ8APUnl86hey+hvuN5ejddzD3T7tunURoPAj7R6kitb41iqP6diWW4pWJvygXMl6iRWzpCcqomDw73PulnKnavXA8TXHq1pfpJOv0Ecn/wCRiRA7lnjASREYnl7q5GOfE9TX1tlB6gVXO2UWz2e6Ud63mUN6wzkRTDOM45q2B1KCrU6RBr6KaWXiCma9ojHZcTXk72l3CqTyxog2gd+3LKFJ4XffJHMEjw6Y0qzaYPbi7W8ubkCOa4j70cFqGLOA4OBI+WwM5yw5YWrn2GwsdxbDmlpcyQpkD3CqSouPJVlC/wANWOGBU5IqqPQAfyrGdSU0k9XgW5867TdjLeB45tszWxDxXCiSViiPjhuBknhoQQVAxhs+FRGi2QUNFbXSXNzLHwYniLOtvCxHGmZiTtdgF7uRzQADrX18itcVui+6qrnrgAfypOpOas5OxLnz3tD2JtrZYZo45Wiiyk6I8hbgsu0lVB+yQGKjqM1CaTAkLEWlylzcMpis0jLuIt/IzTAnCFVwMd33eQycV9hxWuK3RclVUE9SABn7qSqTksLeRD57rvYOKCGGSFJpDAwMqLJJukjIImKrnk/MvgYJIx41CaVbW9vKHtZ0unUMtlboztIHfo0qknhhAcdF5Zzk9PsVao7dFJYKoJ6kAAn51ZVajjhvkW5881XsAiWqOivNcRMssih3HHYHM4Cg4DMC2MY54qEsLSzgmEsEqyhXL21mnENy0zDupIhPdVGyclRjJJPKvsWK1i3TduCru/WwM/f1o6k3HDidhc+b6x+TcTWTM2WvmHFdg5CySnvMuCdvTugkcsCqzoWl2sJR5LpZFSQSLbbXF4ZABsiaHPTdg+71HXFfcsVr9nTdu2ru/WwM/fXX/oq6PRYvp6hcoVx2F9otJJJ1Ht826XO47VfO6NDg4KqAFz8arI06xEnEaVYEJRp7NjIbrip70apu76uwH2TkdDg19nrW1uhbcVXd+tgZ++udJPDhxOwuUYdjRe288t2hS6udxXmwMK7cQIQD9kAEjnzJqqNpdoGzJOlodqpeW8jOZiU9/g97LrKuFyA3Lpzr7Ritb26EglVJHQkAkfOppJqOFSdhcpVn2VS9Waa8jZWn7sKEsrRQqu2IEA43ZLOQf1seFU59FgTass8dncJHwbpZWkBdRn6WAlhvLIWA94c+mRX2rFa5LdGILKpI6EgHFFUmo4U8gmUXTOz0V3vurmFxEqLHaREujpbxrncQCCGdiTg88BehqN0PT+OsEGOV2Be3fMnbbphbaAFjkrlQDnkdr9N1fQ9b/wAGm/yMn9w1UeyS/wBej/7GtP8AWz//ABUxO1iEqewln4LIv7s0q/71VSL8n1xbXZmtJQ4VSYuPmTDZHdbnnoOTj5+dfUqxit4dLqwTSd0+sED2e7RC4LQyqYbqPHEhbr+8v6yHwIqcKg8jzFQfajQTcKskLcO6h70EuOh8VbzRuhFbuy+te1Q7iNkqMY5oz1jlT3h8OYIPiCDWc4xaxw811fDKcGr9lhuM9iRb3I55GeFJ6SRjkw9eoqyRZwN2M4GcdM+OPSvdZriU5StcgrBNZrBqAqfage0XtlafYBe6l9RCVEIPoXbd/AKtgqr2zbtYm/6uxiA/jldj/dFWkVtVyUY93rmBVf7d/wCBS/GP/WpVgqA7bozWUgUFjmPujmT9IhNYMqzdjm7F/Xal/wBoH/y1tVoqn/k5uGlW7nKMi3F3xUBBGVMECggkDIyp5+hq35otRZxcZOLM0pSqcilKUApSlAKUpQClKUApSlAKUpQCtczEKSBkgdOma2VqnbCtyJ5HkOpoERPZnWxfQcUIVQsy4bBJ2nB5eXWtvZ+9SdWdFA2O8XLHSNyAPh41VdBaTT9Jk48ZjkQyFQSpyXY7ACpPmKjfyQ6ph5oGPv8A0i58SBtf8AprjFmkfUl0FSp1qsPti1bwPqVKxms12fLMGqpbJwtXkC8lubRZGHgZInZC3x2lB8qtZqryndrCAfo7AlvhJMQv9w1pT/68CotArNYFZrMgrBrNYNAVeMbdYbJ+tsVI+McxBH3Nn51aaqPbU+zy2l9z2wSNFORzxBPhWY/uusZ9Buq2Ka1qZqMu624GTUF2t132KESGMupbacY7uQcE58P/AHqdqL7S6eLi1li8WQ4/eAyv44rF3sbdHwaWOk+26uVz8mOtca3WAIQLaNFZyRhic4A+QJqX0DW3nuLqJ1UC2dVyCSW3AnoenSuL8mmncGxRiO9L9IfA8+QH3AVu7NaVNDc3kkiqEuJEZMNkjaCDnl6+FcxvZHs6XoNNWwatm9X9y0UpSuz5opSlAKUpQClKUApSlAKUpQClKUArBFZpQGl4gwwwBHkarnYOBeDIQFyLq5GcDOOM/LNWg14ggVBhFCjJOAMcyck/EmhpGo1Bx6z0K9UrFDMGqn2VPHu727+yXW2iPmkAO8j04jOPiprZ2s1VyRZWhzdTjmw5iCI8mlbyOM7QepFTejaaltDHDEMJGoUeZx1JPiSck/Gtfshfa/QHaKzSlZAUpSgOa+tFlR45FDI6lWU9CCMEVUdI1FtOdbS9ZjCTttLphlSv2Y5H6Bx0BONw9au9c17ZJKjRyorowwysMg/I1pCaSwyzT/cim8NSqiNBurMf8nzB4h0tbkllUfsTc3X4NuH862L2zEXK+tri2PTdsM0R/wA5FuGP/pxV0Tf2O/ruIWeGEIoVRhQMAeQr2Kj9O122uBmCeKQdO46nn5devpXVNdImN7Bdx2rk4yfIetZtNOzQeZ0UrzurIrm4M0pSqBSlKAUpSgFKUoBSlKAUpWM0Bmlec1rluFX3mC/EgUWeoG3NC1UjtT+UOC3XNs8Nw6n6SNXY7V8SXjVlUjybFNL7TX97EHtrJYlb9LcSDZ8VRe+w+4Hzr0LotVw0jVl1tpAuk06opZ2CqBksTgADqSaqM3aCa9Jj0wYjzh711PDXz4Sn6xvI+78a2xdjzMQ+ozvdMDkR/V26nl+iU4bmPtk1aIogoAUAADAAGABXN4U9X1Ph8lIzs9oEdopCFmd23Syud0kjYwSx+XIDkPAVL0rNZOTk7vWQUpSoBSlKAUpSgMYoVrNKAhNQ7J2U53S20Rb9cKFf5OuGHyNVbtN+TniosdpLJGhbL8SaaVRt5rhGYknPjuGK+iV5Naw6RUpvEnqKmU7Tuy99CgVNUkOPB4YnX+0w34/irpFrqy9Liyf96CVCfmJcfhVpWlP/AESbu0s+5Aq/tGrD9DYv68aZPw4TUGq6kPesYW/ydyP99Fq0ClTSK93FceZCsrr9746XN8p7Q/8AqV4Paq4Bw2mXY+Bgb8VerTSutLDsLfLmCsDte3jYX4+EIP8AJqHtmB71nfr6m3b/AGGrPSuMUeopV/z2j/8A1b7/AMO9ZHbNT7tnft8Ldv8Aaas9KrlDs8QVdu17n3NPvz8YlT+81ZHaK8b3NLn/AIprZPwMmas9KRqQ7C3v2aBVxe6q/u21pGP253dh/CseP9KvL6fqj+9eW8Q84rclh8DI7D/Rq1ClNNbVFbudyFWHZOVx9PqN5J6KYoR90aCvcHYGwHN4TKfOeSSf8JGKj5CrPSrpqmx+3oDhfR4CnDMSbOWUCgKcHIBA6jIHI12KgHIV6pWbbesGMVmlKgFKUoBSlKA//9k="/>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eg;base64,/9j/4AAQSkZJRgABAQAAAQABAAD/2wCEAAkGBxQSEhUUERQVFhQUFBgXFRUYGRYXFhcYFxcXFxUdHxgcHSkgHBomHBYVITEhJSkrLi8uGCIzODMsNygtLisBCgoKDg0OGhAQGiwkHyYsLC0tLC0sLC43LSwsLCwsLC4sNywtLCwsLCwsLC0sLCwsLCwsLCwsLCwsLCwsLCwsLP/AABEIALoA/wMBIgACEQEDEQH/xAAbAAEAAgMBAQAAAAAAAAAAAAAABQYBAwQCB//EAFAQAAIBAwIDBQQFCAQJDAMAAAECAwAEEQUSEyExBiJBUWEUMnGBIzNCkaEHFkNSYnKCsRUkkrI0VXODorPBwtMlRFNjdZOUtMPR4fA1VIT/xAAZAQEBAQEBAQAAAAAAAAAAAAAAAQMCBAX/xAAxEQACAQICBgkFAQEBAAAAAAAAAQIDERIhEzFBkaHRBFFSYXGBscHhIjKi8PEjQhT/2gAMAwEAAhEDEQA/APuNKUoBSlYzQGaV5L1Da12rtbUhZpRxD7sS5eVvgi5b8KsYuTtFXBNE153DzqqnXb6Y4tbHYp/SXT8P7okBYj4lT6VXe1XYq/vHgaSeDerHvxxNHwFI6iTfvc5xgd3nzzW1OhFySnJRW/0KfTq5bnUoo/rZY0/edV/mardr+T+DYFuJrm4IGDxJ5SrfwBttd1r2JsIzlLSAH9wH+ea5caS/6b8ubIe7ntnYR+/eW4/zin+Rrib8oendFukc+SBm/kKn7fS4Y/q4o1/dRR/IV14pektj3rkCrjt1bH3Uun9Utbhh94Sn57Rn3ba+Pl/Vpl/vKKtGKYpip9l7/gFW/O9j7thfN/m41/vOKz+dkv8Ai2++6D/jVaMUxTHDs8WXIq/52S/4tvvug/41PzvYe9YXy+nDRv7rmrRimKmOHZ4sFY/PWMe9bXw//lmbH9lSK8Ht9aL9Zx4/WS3njH+klWrFMVcVPsvf8EKzF+UDTW/55CD5M20/jUrba/ayfV3MDegkQn7s13SwhhhgGHkQD/Oou67LWcgw9rA2f+rT/YKn+T2Ned+QJbOelZzVXP5PrEc4omgPnBJJCf8AQYV5/NSeP/B9RuV8ll2XCfPcA5/t1cEHqlvXK5S1ZoKqhk1WDqtrdr+yXt5CPnvX5fjWYe3EKELeRTWjt04y/Rk+AEq5Q/fmpoZP7c/AWLXSovQtehu0Z4WzsdkceKspx08j1B8Qakwa4knF2eshmlYzWagFKUoBSlDQCo/WdXitYzLO4RB4nqT4ADqSfIVu1C9SGN5ZG2pGpZyfAAZNVfs9pr3cq394OeM2sBHdgQ9GIPWVhgk+HQVpCCacpalx7ipGI473UOblrG2PRF/wqVfNm/Qg+Qy3qDU7ovZ22tARbxKhPNn6uxPUs57xPxNSmK9UlUbyWS6l+5g84ptr1SsiClKVQKUpQClKUApSlAKUpQClKUApSlAKUpQHmubU7BZ4mickK4w2MA4PXwrrpRNp3QKHbfk9FmTJp1zJFJgDZJiSFwOisuA3pnPLPjUppXar6QW99GLa5b3BndFN6xyYGT+yedWeuLVdMiuY2injWRG6qwyPj6H1reXSHVf+2fft+fMp2CvVUlJ5dKZVldpbF2CrK3OW2JOAHb7cXQbjzHjkc6uSt455VlOGHPWnqZDZSsCs1yBWDWawaAqHaxfaru2sf0Z3XNx6pGQI0PoznP8ABjxq3iqn2dTialqEx+wYLdf4EMj/AH8VPuq2CtauSjDqXF5lYrNKVkQUpSgFKUoBSlKAUpSgFKUoBSlKAUpSgFKUoBSlKAUpSgFYxWaUBovbVZUZJBuR1Ksp6EHkRVb7DytHx7GUlms3AjY9WgcboSfUd5M/sjzq1mqrcrs1iEj9PZSq3rwZIyv+uatIZqUe6/mvgpaRWawKzWZBWDWawaAq3ZBwLjUUJ7wvAxHjteCLafh3WH8NWkVTteb2G9S8/wCbzosF0ef0bKSYJDj7PedSfDIq4I2QCOYPQ1tWzansaXBWYPVKUrEClKUApSlAKUpQClKUApSlAKUpQGCM0ArNKAUpSgFKwTWaAUpSgFKUoDBqrag27V7VRzKWdwzegkeEJ9/Df7qstzMqIzuQqqCzMTgADmST5YqrdjEa4lm1CRSvHCxW6nIItoySrEebszN8CK1pqycn+tgtorNYrNZAVgmtc06qMuwUeZIAHzNRWu6El3sPFliePdw5In2kbtucjmrDuryINWKT1gkru2WRGSRQyMCGU8wQeRqg6x7dpMR9kAubReiyBmlgXyyD30HmenjmpoQapB7slvdp4CQNDL/aXKn+zXDrPbiW1Qm5sJlzyBBV4j6Fx7vzFezo0JY1GKU09l/4yjs529jMKtftwZH7wzFJHGFbmuHbIbAxzz41Lah2xtli3wSxXEjEJFFHIhZ5G91evLxJJ6AE1Ddn+3drJAntCcHI7sfDkKKv2cMV2nlnpy+6qt2g1SwnkuJENtkIlraqwCjfKQZZ2HLuLuQZ8NjUqUVid4SWezMWJqVJLiRlcyXk6YMgila2s7c9QgYHLv8AHcehIGRXq21x7JHkUTvDCMXNnMwae2JHcdJCe/EcHqSOpB5EVmz0rR0RRHdhTgd5bpl3EYyxG7aSTzPLxqF0Qxe2BuO0sN28lisckgkcxLG7cQ9DgyKwUeRzk5ry1KWFOUb+asdWJm64txIUm4lzcDDNbwSmG1tgeah5Rzd/vJ67QK8waw1lxJE4wSAA3dlMxkdEPSaCQnLL1yOYOPskYPH2S00R2qp/SjwFWdHj+gHfR2Rz3hk528ifSuaC7/ryPNdC5hMpsArmLe6zgb2Cp7yCQRrz/aNcyo2jixX7rPlYjRMX08txIEm4s0rqGWzt5DHDbxnG1pp15lj8efPCnFeLe9ltGfgrKjwLvnsZXaYSwj3pLeQkksPLpywQM5ri7J6SIY5IzqbwNHPIjpmDcdrYjJLgknZt61zXGo7LxJje8eK2mjhxIYg0ntGEn27QCURSh9TkeFHR+nEpX8nysLZExe6jJdMnEMkhlTfBZWz7AIye5JPOpyM9cAgdR3jS1ea2k2wLJFOi72s5ZWmhuYx75ilbJEgweX3jnmuHs9oyW8l1ENQe1KXLLszANyFVaPBcZ2gMVAHIYri12/ZJt41DjLYGOYb+EDJI7bTEpTBP0ec+pFVUbrEpeVn/AAtsiaudde8EbuZgk4zb2UB2zSKOTPPID9GueWMqBjmSeVII5baQJAJLa5ILRwyzNPbXYXm6B2JKSY6YwfHBFc+laWsN5fCO9FpulR1G2HvJKm4YL88bt/IcufrUf2rvH393URKLSMXZ3CJQXRvo41K4JLAPnHhjzqKi2sSfB/wlsiaue0L3aJIxmjikJSGzgI9qndTtk3uPq0B5csY6kivCW8lvIqxrLZzv9TxJnuLWc/8AROWJ2v8ADB8RnBFaLOxRb+6eO79l40cMycoiCsobcFL9O+CcDqTUdr98bgtDFqnFWNWmd2SIIrRYaIKw6sWHh4V1Do8pxck+/U/4LE3d9pZLpcyGS2jEhh9niIa7uJ199ARnZGP1gASOeQMVoNu1uyYWexkkIEMzTtcwM/2Y5lYkKWPL16Bs1zWsavfC59qFq11ZQzK2IjubJWXG/kDyTpWe1BaTZbDVVcTBzIxEAWNIxuzuHRt+wAdetcxpOavi8rPkVIkrjtLNOriUm0SFxFMIsPcTz8jw4RzIQgg5xuIPhjNcjWhgKuyXVlxCBHcG4e4VXPuieNiVVScDPQfrCuK0AuLm1vPaPZjdWW4viNl4sTKr438gxVhz68q6+0rsyx241QSC5bhyZW3CrHgmViR0OOnqRSFHHni4P+BI7rrtLcSLJHOy2ns21bqVMPJIz/VLboc++OYYg46DJBxxyWwiAmkhvLVCRi69oeV4iTyaWJiyhM4zkEAdcVH28YnksLo3AiIhmtzcARspe3YhG7/LLKX686k+0U7rGsaaoJWuHEO0rb7ArA8RmI6KEDn1IAoqLmtdt/IJHbN2iuWElvM8du1uitc3a4IeJ88NoIznvvgjnnaeQ3HFR80Cxrx3jv7eMnAvWnZpUJ6SSQElVj6ZyOQ6haiYrVZhp8vtG1reaeyNwAjgiHe0LsG7o9wker8s1a5IdysrawCGBDArbYIIwQfOkaeJa+D9iKJN9mdWkcvb3W32mEKxK8kmifPDlQZ907WBHgwI8q8dqu1cNiYlkYbpXUAZxtjLAO5/ZUE/E8qp0UTKLULcNE1vcz2Tzgr9QEM8OS+QxwsXP9pq1a5FpNuWmu52v7hgFALozd3IACoAqj4+derolCFSdpXfdFZ8iFhIk1dlyrR6crBiGBV7oqQQNp5rDn5t8KuqKAMDkByA8B5VSdD7awCCJYopnbaPo4IpZFT9neRjkMeNdx1jUJvqLMQg/buHAI9diZPyJFc1aU74bYUuv91gtLOBzJAA61waTrMNyHaB96xyGMuAdpYAE7T0Yd7GRyqDHZWW4wdRuWmHjBGOFAf3gMsw9CcHxzVntbZY1CxqFUDAUDAA+FYyjCKyd3wB41CxjmjaOZFeNhhlYAg/fVebsTEvO2mubc/sSFk/sPkfdViv7NJo2jkGUcYYZIyPiOYqv/mXGv1NxeReQSYkD5ODXdKeHLFbyugeTo+op9Vfo/8AloFb8UK14nOpqrcRLGVcc8mSMfjuGPjWw9lpx7mpXajyIgb49Y6gO1vYO8uEwt88uM/RygKjeWeHj8eVemlo5SSlKPjhfJAkrS8vLeHu2MHBUFhw5+4F5tkbl5Ljpiqnos05e0DWBkKQS3TqGizI1y+Uk5+6Ocvd9fSp7tBpl9Dp9w7XuQts5aMxIBjhkFQR0HUZFaNH0u8W7uEivEBhgtI9zQhgUxKUAAIxjnz8c1xKUM84/kdI8dpL5lgcDS2SSXEMbkQkCSTuoeRz1I/D1qvzKqOZlspYktHtYlcKmF4MyvOzup5lgVXIzyzVk12C8FxAkt3GREk11v4OFTgqF7w38/rDj90nwqMuNNul0iVpbiLZJBJPJCIwH3zZlI37v1m8vDFSUk4vVvkXI26nNHbnUA1jxmFw3Dk4aMoMscfDUk8/fY8gD1FQV1abUfh2Uqew2qpxNiZWdSksrOQefdVcY8z6VPa0k02pPDHMkama3nZWTdgwwmQP190MqDFZsLK5fTZpjcx7LmKaeRBFh33ofEvyJUKMY5cq5hJKln6y/gPWo3UEFxfvJZG4H0c/E2IwjEkQABLHOCY84GfGq82m74+F7DIr29rIZW2RgrcTAurnvZCKAxAqT1aKSW5igjkVBc21iZAy7gdgmkznIwo2nI8cjpUt2etLuSGef2uICeSUyAxDLqmYhg7u6pVMjr1qQktFZvi/4Ec9zfQrczSzWhuVls7a4ZgqsEAWQOTuPIHI+6oBLZZFjhOnylhHNcTFUTcTOGEGOfKMZY+fdFb7viOtlFG4T2uwt4HyM7lMuOXPlgFifOrF2dsryR7iZbuFS8vBJMQIZYMopXv8hkvy59KtGS0WfrJfBCPguY+LbzTWhuRNpkZIVVYpwWIZjuPIYYdKirKJJTEn9HuePNJdOFSMZg92ELz5J7mc9efnWb55Bb2KxSKryWk9uTtB3Bpo48DnyJ3GrF2e067M9w6XcS8IpahuENpSJQ3IbuXOQg+eKlGUcGdt7CIy0VHFgZrVrrfZSwNGFUsDDIMnvY6ZPjUDYadGXTh2k5jubjiLEVRvoIWB7hJ3BicA55YOBUpqE8kNrbNHIBIkt/GG2537mxgDPIkkYPhTQ+z14l8AtwjC0VYRKw3CPcgcKI9w5Yxz869HQ5f5Sjit5vMqOy2CBbAyWpn4cl5amHarN3W3LgHly4dRtxw5WlCae/8AWp0ijCxx8oYMccLg/WEiQE/Cu7ULiS3t+IJBxYtSuTxNvdP0Dse7nHM8uvLNdOg6TdidI0uolNpbJtJiyAbk7nHvjLdxcnPj0rz0GlF39ZewTNce0RW2+2aTg6jPELcqpdUmVnRdpOMjKeNR2pOkrXHC09142yzgAjj7jDc0/LPOTBb+yKkbxpIkunaVeLFqcMnFC9zPAQMdmf1QeWfGvOg2F08tuguYg0cLXhJiBCvcswIPe5tjifClBxSfN+wyMQoiwsrW7LFb6pHst3ALlZoVUKV6ZLSHxPWuLWLlGluHi05l2wraRKY48JcynJLAH3sNHjr0qX1hHX2sSSq0iz6c/EC7V3l1Abbk8uQ5Zrj0e0uppLbbcxgytNfkmMdxs8OMt3u8DvOB+xShJLFzfsRBLRY4LmIQPGkN3YzmKRRuKtwo5OQOO8I2++rF9D/iaX/uof5ZqJ11JUOoCaVJX9itnLqu1crcS7BjcfIfGrOLO/JGL6DHlwB/xPhXEJJOWre0VFZhw4nLQnadZQ8FgMkeyQ9zHTJxj51MOA6lP6FYrjo3AUHrjxqMtkkk4RidVlm1K5lLsndAhjeDftPVSVU9ftCu7tHoepSxERaihbxUKIg3oGBJFa9Gs3a6Weu79jg7NOmvYoxHa2EUca5wHuMgZOSBtBwOvKuxo9Vk+3Zw+eFklPyyyiovs1oN2ttGrXrQsFwYgkTYI5HvHJbPXd45qSPZu4Pvapcfwrbr+OytJYU2rx8bNgz+a00hBur6eQfqR7YUPx2jcR86tQqtW3ZMB0d7u8kKOrgGUBSVIIBVVGRy5jyNWUV5asrvXfysDm1G4aONnWNpGUZEa43N6DPKq/8A0hqcnuWsEQI/TSliP4UGPxqy3EwRWdyAqgsxPQADJPwAqrjtRNcctPtmkX/p5cxQn1XPecePIY9atK/UvFg9i01V/eubWP0SF2/Fnrk1SxmhQyXWrPEo8VSFB8tykk+grbLpN443XeocJBkkQIkSgervuPzqr6jY6XP9HH7ZfSdd8byy4/zh7g+FeyjFSlm8tuGN/WyA1YW8tjK7ancMXhlMccksKlztO3MYXIB5cj51HaU+ntcz8S6nZGhtnQiWViWIlEqkqMkLhMZ6bqnNE0K4ijEcNhDt6B7pk4uD4Hhrzx61E9nkvUktSHtlZklsQzRuxLWzEgMN3Nzw5CCMDA8a6nKKv9XFL0TOiK7Q+xMbrgpOx9miSEstwxEkjybixPTlsxu5HFTOvwWBtpktrWZJmTYjvFMoyxCAbmwM9/kDWvWYbwS326aDMYsXkPDbD9+QRY73IAqxPXIPhVi1L2pri2t7uWF0MntDGNGRlS2Kvk5YjG8oPvrz1a/0O0/yfIuwp/a2aH+ktSaWN5BHaBYtqswWUKObY90DI5nlUheGwjs5BHazpMlswWRoZlTeI8Zye6Of86irpLhlv5l4QW7tPaGyHD8Eyvs8RhtuM+mKuOsveymC2uTbFLmVciISBuHGRLKTlj3cKFz+0POmLDR+7Z2n6ERVe0IiXUyLiNpI7fTEXaqs2HCkqTt6Aefhmu/Sxp8drHvtZ+KkGWkMMwUuFzu3Hu4yc5PLnXJeC5knu54eFtvLa5K7txfgxFI+WDjJxuXw71TmpS3z2sEDta8K8EUCKgkEgR1Bc5LYOIwxOB4VIycaVr/k/SwRW9SjjW805LlGkSHTQzois2SwyuQvPGR19Kkezw09bSIy2k7Ps3MwimK5JzyYcsDzrZMk8movcW3C2Sxz28Rfce5boqtjHmxbH7prdHd6gumwqrWvDnjjgiVRJxfpQEH2sbgCSeXhSnJxpZS4tcAiA1BIw+ixSozRrBJI8aqzMQSCo2rzI6H5VKdm/wCj+CDLZzszSSHIhnK7TI20ZHLkuOtbbuCU6nFJamILEfYomkDbcxws0h7pHLvbevUHyrdp2oX8Gmqym14YQxIuJOKXZzGoyGxuLHpilKclT1/k17BFf1zhmHSlZGMb3VxMyKrMxiL8sKOZ7uBinZvUbJriWNrJypklbIWV5QuQsa7F5rjnkt51J6tbPHdWphaIJp5gtg0pIXisrPISR4DK59cV70W5uYrR7yMWTCJp8SFJDI54jHAIbmGJwBz6ituitRoyk9up3asERfasJ7FboFIjl1WQhMNuMSNsIAPM5Hh61J6KNP33LPaXDqZ8RAQzHaiqq7T67gxx61q1uxlVrNYymbEQFy4Yr7TdTKeeDnlgEjyPhU1o15fwRXcm+zEcU87y7hLuyMM2O9yXGMZzWNB2pXT/ACa9gmVbtNsXTrjgqUin1NFjXBDAIibhg892Q3L5VJaYdOM9yXtJ2QGNEUQzHbtiBfOPdJLdDWnX7SUwWyDaJIB7dchgcCWedeGPT7fyqf0WW/SW+YPZqFn3zFxKR9TGdy94YTaPHPQ0oytBu/5NeiCK/wBqZo1stRa2UxpxbSFFIKspVEf3TzBG4HB6Yr3piWAnk32lwypbwIAIZiQ5DtIxAGRnK4J5HFee0iPNZAYAklE+pTZzyQd2FT45wQBn9SrBpL6h7VdBGs95EDuWEu3Biwu3vdAB186nR5ZN4vya9irWRdykBTUDbRvGjRWcIjZWVi7ysWG1ueSHWu+W706NXlSzmWSFGlRnimRS6DKDLcsl9oAPnWu34lwsTAxma9vDdgEkx8O1VViYeOwskR5/r1JahdTvKsN80HCgAvZzFvCrFFkxBsn7UiZ9RE3nWUZ2xSW3v/bkvkRfAijmhtrqGa4S0so4zsjeQ8edt8m4qOR2xoc/tVjVXsIoy6aXcsQPGOVFHqSfCpns7a6iEeZDaobuQ3DCRZDIu9VCK21wO6iqPlUi0uqDq1g5PIDEq/7xya9dCWBLPyxNHKKR2avrCWLfc2b7i7YMEU7xoByA3qSS3Ikn1x4VN/8AIn2i0X75uIvvJxipq3ur+Hd/UYCGJZuDLgk9M7WUZOAKy3bCNeV5a3EAPi8W9PmyZAHxruc3ObcU7d07/JTn03RNPkZXtrqQlSDiO6Y5wQQCu45Hp5Vdc1Wk0bTr5eJHHBKD9uPAIP7ykEGrBawCNFRc7VAAySTgep5mvFWld63fv/fYhsdQRg8weRBqt612lEUgtrSMz3RAxGvJIwejSN0RfTr5CrLXNb2McbSOiKrStukYDmxAABJ8eQA+VcQlFO8lf92kK3bdkTM3E1KU3D+EI7tsnwj6t8WJ+AqX1DVLayReI0cSnkiD3mx4Ki8z8hW7XNUjtYJJ5ThI1LHzJ8APUnl86hey+hvuN5ejddzD3T7tunURoPAj7R6kitb41iqP6diWW4pWJvygXMl6iRWzpCcqomDw73PulnKnavXA8TXHq1pfpJOv0Ecn/wCRiRA7lnjASREYnl7q5GOfE9TX1tlB6gVXO2UWz2e6Ud63mUN6wzkRTDOM45q2B1KCrU6RBr6KaWXiCma9ojHZcTXk72l3CqTyxog2gd+3LKFJ4XffJHMEjw6Y0qzaYPbi7W8ubkCOa4j70cFqGLOA4OBI+WwM5yw5YWrn2GwsdxbDmlpcyQpkD3CqSouPJVlC/wANWOGBU5IqqPQAfyrGdSU0k9XgW5867TdjLeB45tszWxDxXCiSViiPjhuBknhoQQVAxhs+FRGi2QUNFbXSXNzLHwYniLOtvCxHGmZiTtdgF7uRzQADrX18itcVui+6qrnrgAfypOpOas5OxLnz3tD2JtrZYZo45Wiiyk6I8hbgsu0lVB+yQGKjqM1CaTAkLEWlylzcMpis0jLuIt/IzTAnCFVwMd33eQycV9hxWuK3RclVUE9SABn7qSqTksLeRD57rvYOKCGGSFJpDAwMqLJJukjIImKrnk/MvgYJIx41CaVbW9vKHtZ0unUMtlboztIHfo0qknhhAcdF5Zzk9PsVao7dFJYKoJ6kAAn51ZVajjhvkW5881XsAiWqOivNcRMssih3HHYHM4Cg4DMC2MY54qEsLSzgmEsEqyhXL21mnENy0zDupIhPdVGyclRjJJPKvsWK1i3TduCru/WwM/f1o6k3HDidhc+b6x+TcTWTM2WvmHFdg5CySnvMuCdvTugkcsCqzoWl2sJR5LpZFSQSLbbXF4ZABsiaHPTdg+71HXFfcsVr9nTdu2ru/WwM/fXX/oq6PRYvp6hcoVx2F9otJJJ1Ht826XO47VfO6NDg4KqAFz8arI06xEnEaVYEJRp7NjIbrip70apu76uwH2TkdDg19nrW1uhbcVXd+tgZ++udJPDhxOwuUYdjRe288t2hS6udxXmwMK7cQIQD9kAEjnzJqqNpdoGzJOlodqpeW8jOZiU9/g97LrKuFyA3Lpzr7Ritb26EglVJHQkAkfOppJqOFSdhcpVn2VS9Waa8jZWn7sKEsrRQqu2IEA43ZLOQf1seFU59FgTass8dncJHwbpZWkBdRn6WAlhvLIWA94c+mRX2rFa5LdGILKpI6EgHFFUmo4U8gmUXTOz0V3vurmFxEqLHaREujpbxrncQCCGdiTg88BehqN0PT+OsEGOV2Be3fMnbbphbaAFjkrlQDnkdr9N1fQ9b/wAGm/yMn9w1UeyS/wBej/7GtP8AWz//ABUxO1iEqewln4LIv7s0q/71VSL8n1xbXZmtJQ4VSYuPmTDZHdbnnoOTj5+dfUqxit4dLqwTSd0+sED2e7RC4LQyqYbqPHEhbr+8v6yHwIqcKg8jzFQfajQTcKskLcO6h70EuOh8VbzRuhFbuy+te1Q7iNkqMY5oz1jlT3h8OYIPiCDWc4xaxw811fDKcGr9lhuM9iRb3I55GeFJ6SRjkw9eoqyRZwN2M4GcdM+OPSvdZriU5StcgrBNZrBqAqfage0XtlafYBe6l9RCVEIPoXbd/AKtgqr2zbtYm/6uxiA/jldj/dFWkVtVyUY93rmBVf7d/wCBS/GP/WpVgqA7bozWUgUFjmPujmT9IhNYMqzdjm7F/Xal/wBoH/y1tVoqn/k5uGlW7nKMi3F3xUBBGVMECggkDIyp5+hq35otRZxcZOLM0pSqcilKUApSlAKUpQClKUApSlAKUpQCtczEKSBkgdOma2VqnbCtyJ5HkOpoERPZnWxfQcUIVQsy4bBJ2nB5eXWtvZ+9SdWdFA2O8XLHSNyAPh41VdBaTT9Jk48ZjkQyFQSpyXY7ACpPmKjfyQ6ph5oGPv8A0i58SBtf8AprjFmkfUl0FSp1qsPti1bwPqVKxms12fLMGqpbJwtXkC8lubRZGHgZInZC3x2lB8qtZqryndrCAfo7AlvhJMQv9w1pT/68CotArNYFZrMgrBrNYNAVeMbdYbJ+tsVI+McxBH3Nn51aaqPbU+zy2l9z2wSNFORzxBPhWY/uusZ9Buq2Ka1qZqMu624GTUF2t132KESGMupbacY7uQcE58P/AHqdqL7S6eLi1li8WQ4/eAyv44rF3sbdHwaWOk+26uVz8mOtca3WAIQLaNFZyRhic4A+QJqX0DW3nuLqJ1UC2dVyCSW3AnoenSuL8mmncGxRiO9L9IfA8+QH3AVu7NaVNDc3kkiqEuJEZMNkjaCDnl6+FcxvZHs6XoNNWwatm9X9y0UpSuz5opSlAKUpQClKUApSlAKUpQClKUArBFZpQGl4gwwwBHkarnYOBeDIQFyLq5GcDOOM/LNWg14ggVBhFCjJOAMcyck/EmhpGo1Bx6z0K9UrFDMGqn2VPHu727+yXW2iPmkAO8j04jOPiprZ2s1VyRZWhzdTjmw5iCI8mlbyOM7QepFTejaaltDHDEMJGoUeZx1JPiSck/Gtfshfa/QHaKzSlZAUpSgOa+tFlR45FDI6lWU9CCMEVUdI1FtOdbS9ZjCTttLphlSv2Y5H6Bx0BONw9au9c17ZJKjRyorowwysMg/I1pCaSwyzT/cim8NSqiNBurMf8nzB4h0tbkllUfsTc3X4NuH862L2zEXK+tri2PTdsM0R/wA5FuGP/pxV0Tf2O/ruIWeGEIoVRhQMAeQr2Kj9O122uBmCeKQdO46nn5devpXVNdImN7Bdx2rk4yfIetZtNOzQeZ0UrzurIrm4M0pSqBSlKAUpSgFKUoBSlKAUpWM0Bmlec1rluFX3mC/EgUWeoG3NC1UjtT+UOC3XNs8Nw6n6SNXY7V8SXjVlUjybFNL7TX97EHtrJYlb9LcSDZ8VRe+w+4Hzr0LotVw0jVl1tpAuk06opZ2CqBksTgADqSaqM3aCa9Jj0wYjzh711PDXz4Sn6xvI+78a2xdjzMQ+ozvdMDkR/V26nl+iU4bmPtk1aIogoAUAADAAGABXN4U9X1Ph8lIzs9oEdopCFmd23Syud0kjYwSx+XIDkPAVL0rNZOTk7vWQUpSoBSlKAUpSgMYoVrNKAhNQ7J2U53S20Rb9cKFf5OuGHyNVbtN+TniosdpLJGhbL8SaaVRt5rhGYknPjuGK+iV5Naw6RUpvEnqKmU7Tuy99CgVNUkOPB4YnX+0w34/irpFrqy9Liyf96CVCfmJcfhVpWlP/AESbu0s+5Aq/tGrD9DYv68aZPw4TUGq6kPesYW/ydyP99Fq0ClTSK93FceZCsrr9746XN8p7Q/8AqV4Paq4Bw2mXY+Bgb8VerTSutLDsLfLmCsDte3jYX4+EIP8AJqHtmB71nfr6m3b/AGGrPSuMUeopV/z2j/8A1b7/AMO9ZHbNT7tnft8Ldv8Aaas9KrlDs8QVdu17n3NPvz8YlT+81ZHaK8b3NLn/AIprZPwMmas9KRqQ7C3v2aBVxe6q/u21pGP253dh/CseP9KvL6fqj+9eW8Q84rclh8DI7D/Rq1ClNNbVFbudyFWHZOVx9PqN5J6KYoR90aCvcHYGwHN4TKfOeSSf8JGKj5CrPSrpqmx+3oDhfR4CnDMSbOWUCgKcHIBA6jIHI12KgHIV6pWbbesGMVmlKgFKUoBSlKA//9k="/>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70928" y="2983468"/>
            <a:ext cx="269240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Regular lattice of atoms</a:t>
            </a:r>
            <a:endParaRPr lang="en-US" dirty="0"/>
          </a:p>
        </p:txBody>
      </p:sp>
      <p:sp>
        <p:nvSpPr>
          <p:cNvPr id="13" name="TextBox 12"/>
          <p:cNvSpPr txBox="1"/>
          <p:nvPr/>
        </p:nvSpPr>
        <p:spPr>
          <a:xfrm>
            <a:off x="270928" y="3352801"/>
            <a:ext cx="4101187"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Each atom has a positively charged</a:t>
            </a:r>
          </a:p>
          <a:p>
            <a:r>
              <a:rPr lang="en-US" dirty="0"/>
              <a:t>n</a:t>
            </a:r>
            <a:r>
              <a:rPr lang="en-US" dirty="0" smtClean="0"/>
              <a:t>ucleus surrounded by negative electrons</a:t>
            </a:r>
            <a:endParaRPr lang="en-US" dirty="0"/>
          </a:p>
        </p:txBody>
      </p:sp>
      <p:sp>
        <p:nvSpPr>
          <p:cNvPr id="14" name="TextBox 13"/>
          <p:cNvSpPr txBox="1"/>
          <p:nvPr/>
        </p:nvSpPr>
        <p:spPr>
          <a:xfrm>
            <a:off x="270928" y="4001870"/>
            <a:ext cx="3387466"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Electrons are “spinning”</a:t>
            </a:r>
          </a:p>
          <a:p>
            <a:pPr lvl="1"/>
            <a:r>
              <a:rPr lang="en-US" dirty="0" smtClean="0">
                <a:latin typeface="Arial Narrow"/>
              </a:rPr>
              <a:t>→they act like tiny bar magnets!</a:t>
            </a:r>
          </a:p>
        </p:txBody>
      </p:sp>
      <p:sp>
        <p:nvSpPr>
          <p:cNvPr id="15" name="TextBox 14"/>
          <p:cNvSpPr txBox="1"/>
          <p:nvPr/>
        </p:nvSpPr>
        <p:spPr>
          <a:xfrm>
            <a:off x="270928" y="4648201"/>
            <a:ext cx="58250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Narrow"/>
              </a:rPr>
              <a:t>Electrons don’t orbit like planets, but are distributed in space (“orbitals” or “Fermi sea”).</a:t>
            </a:r>
          </a:p>
        </p:txBody>
      </p:sp>
      <p:sp>
        <p:nvSpPr>
          <p:cNvPr id="16" name="TextBox 15"/>
          <p:cNvSpPr txBox="1"/>
          <p:nvPr/>
        </p:nvSpPr>
        <p:spPr>
          <a:xfrm>
            <a:off x="270928" y="5257800"/>
            <a:ext cx="5588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Narrow"/>
              </a:rPr>
              <a:t>Neighboring spins and orbitals talk to each other and form patterns!</a:t>
            </a:r>
          </a:p>
          <a:p>
            <a:pPr marL="285750" indent="-285750">
              <a:buFont typeface="Arial" panose="020B0604020202020204" pitchFamily="34" charset="0"/>
              <a:buChar char="•"/>
            </a:pPr>
            <a:endParaRPr lang="en-US" dirty="0"/>
          </a:p>
        </p:txBody>
      </p:sp>
      <p:pic>
        <p:nvPicPr>
          <p:cNvPr id="23" name="Picture 4" descr="C:\Users\gjmacdougall\Cs2CuCl4\cap0000.bmp"/>
          <p:cNvPicPr>
            <a:picLocks noChangeAspect="1" noChangeArrowheads="1"/>
          </p:cNvPicPr>
          <p:nvPr/>
        </p:nvPicPr>
        <p:blipFill>
          <a:blip r:embed="rId7" cstate="print"/>
          <a:srcRect/>
          <a:stretch>
            <a:fillRect/>
          </a:stretch>
        </p:blipFill>
        <p:spPr bwMode="auto">
          <a:xfrm>
            <a:off x="10473050" y="-8578"/>
            <a:ext cx="1718951" cy="966910"/>
          </a:xfrm>
          <a:prstGeom prst="rect">
            <a:avLst/>
          </a:prstGeom>
          <a:noFill/>
        </p:spPr>
      </p:pic>
      <p:grpSp>
        <p:nvGrpSpPr>
          <p:cNvPr id="5" name="Group 4"/>
          <p:cNvGrpSpPr/>
          <p:nvPr/>
        </p:nvGrpSpPr>
        <p:grpSpPr>
          <a:xfrm>
            <a:off x="1771984" y="367422"/>
            <a:ext cx="2291140" cy="934742"/>
            <a:chOff x="1771984" y="367422"/>
            <a:chExt cx="2291140" cy="934742"/>
          </a:xfrm>
        </p:grpSpPr>
        <p:sp>
          <p:nvSpPr>
            <p:cNvPr id="3" name="TextBox 2"/>
            <p:cNvSpPr txBox="1"/>
            <p:nvPr/>
          </p:nvSpPr>
          <p:spPr>
            <a:xfrm>
              <a:off x="2433189" y="367422"/>
              <a:ext cx="465192" cy="769441"/>
            </a:xfrm>
            <a:prstGeom prst="rect">
              <a:avLst/>
            </a:prstGeom>
            <a:noFill/>
          </p:spPr>
          <p:txBody>
            <a:bodyPr wrap="none" rtlCol="0">
              <a:spAutoFit/>
            </a:bodyPr>
            <a:lstStyle/>
            <a:p>
              <a:r>
                <a:rPr lang="en-US" sz="4400" dirty="0" smtClean="0">
                  <a:solidFill>
                    <a:srgbClr val="FF0000"/>
                  </a:solidFill>
                </a:rPr>
                <a:t>^</a:t>
              </a:r>
              <a:endParaRPr lang="en-US" sz="4400" dirty="0">
                <a:solidFill>
                  <a:srgbClr val="FF0000"/>
                </a:solidFill>
              </a:endParaRPr>
            </a:p>
          </p:txBody>
        </p:sp>
        <p:sp>
          <p:nvSpPr>
            <p:cNvPr id="24" name="TextBox 23"/>
            <p:cNvSpPr txBox="1"/>
            <p:nvPr/>
          </p:nvSpPr>
          <p:spPr>
            <a:xfrm>
              <a:off x="1771984" y="594278"/>
              <a:ext cx="2291140" cy="707886"/>
            </a:xfrm>
            <a:prstGeom prst="rect">
              <a:avLst/>
            </a:prstGeom>
            <a:noFill/>
          </p:spPr>
          <p:txBody>
            <a:bodyPr wrap="none" rtlCol="0">
              <a:spAutoFit/>
            </a:bodyPr>
            <a:lstStyle/>
            <a:p>
              <a:r>
                <a:rPr lang="en-US" sz="4000" dirty="0" smtClean="0">
                  <a:solidFill>
                    <a:srgbClr val="FF0000"/>
                  </a:solidFill>
                </a:rPr>
                <a:t>crystalline</a:t>
              </a:r>
              <a:endParaRPr lang="en-US" sz="4000" dirty="0">
                <a:solidFill>
                  <a:srgbClr val="FF0000"/>
                </a:solidFill>
              </a:endParaRPr>
            </a:p>
          </p:txBody>
        </p:sp>
      </p:grpSp>
    </p:spTree>
    <p:extLst>
      <p:ext uri="{BB962C8B-B14F-4D97-AF65-F5344CB8AC3E}">
        <p14:creationId xmlns:p14="http://schemas.microsoft.com/office/powerpoint/2010/main" val="20425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3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2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7591" y="4740706"/>
            <a:ext cx="2947034" cy="2349865"/>
          </a:xfrm>
          <a:prstGeom prst="rect">
            <a:avLst/>
          </a:prstGeom>
        </p:spPr>
      </p:pic>
      <p:pic>
        <p:nvPicPr>
          <p:cNvPr id="6" name="Picture 5"/>
          <p:cNvPicPr>
            <a:picLocks noChangeAspect="1"/>
          </p:cNvPicPr>
          <p:nvPr/>
        </p:nvPicPr>
        <p:blipFill>
          <a:blip r:embed="rId3"/>
          <a:stretch>
            <a:fillRect/>
          </a:stretch>
        </p:blipFill>
        <p:spPr>
          <a:xfrm>
            <a:off x="1915093" y="4779503"/>
            <a:ext cx="6994441" cy="2855642"/>
          </a:xfrm>
          <a:prstGeom prst="rect">
            <a:avLst/>
          </a:prstGeom>
        </p:spPr>
      </p:pic>
      <p:sp>
        <p:nvSpPr>
          <p:cNvPr id="2" name="Title 1"/>
          <p:cNvSpPr>
            <a:spLocks noGrp="1"/>
          </p:cNvSpPr>
          <p:nvPr>
            <p:ph type="title"/>
          </p:nvPr>
        </p:nvSpPr>
        <p:spPr/>
        <p:txBody>
          <a:bodyPr/>
          <a:lstStyle/>
          <a:p>
            <a:r>
              <a:rPr lang="en-US" dirty="0" smtClean="0"/>
              <a:t>Sidebar: Coordination number</a:t>
            </a:r>
            <a:endParaRPr lang="en-US" dirty="0"/>
          </a:p>
        </p:txBody>
      </p:sp>
      <p:sp>
        <p:nvSpPr>
          <p:cNvPr id="3" name="Content Placeholder 2"/>
          <p:cNvSpPr>
            <a:spLocks noGrp="1"/>
          </p:cNvSpPr>
          <p:nvPr>
            <p:ph idx="1"/>
          </p:nvPr>
        </p:nvSpPr>
        <p:spPr/>
        <p:txBody>
          <a:bodyPr/>
          <a:lstStyle/>
          <a:p>
            <a:r>
              <a:rPr lang="en-US" dirty="0" smtClean="0"/>
              <a:t>Each of the above three lattices is incredibly common, and characterize different classes of elements. What is the difference?</a:t>
            </a:r>
          </a:p>
          <a:p>
            <a:r>
              <a:rPr lang="en-US" dirty="0" smtClean="0"/>
              <a:t>In many cases, the important difference is the number of nearest neighbors, which dictates how many </a:t>
            </a:r>
            <a:r>
              <a:rPr lang="en-US" i="1" dirty="0" smtClean="0"/>
              <a:t>bonds </a:t>
            </a:r>
            <a:r>
              <a:rPr lang="en-US" dirty="0" smtClean="0"/>
              <a:t> each atom has.</a:t>
            </a:r>
          </a:p>
          <a:p>
            <a:r>
              <a:rPr lang="en-US" dirty="0" smtClean="0"/>
              <a:t>The number of nearest neighbor bonds for a given crystal lattice is called the </a:t>
            </a:r>
            <a:r>
              <a:rPr lang="en-US" b="1" dirty="0" smtClean="0"/>
              <a:t>coordination number</a:t>
            </a:r>
            <a:r>
              <a:rPr lang="en-US" dirty="0" smtClean="0"/>
              <a:t>, and usually denoted </a:t>
            </a:r>
            <a:r>
              <a:rPr lang="en-US" i="1" dirty="0" smtClean="0"/>
              <a:t>Z.</a:t>
            </a:r>
            <a:endParaRPr lang="en-US" dirty="0"/>
          </a:p>
        </p:txBody>
      </p:sp>
      <p:pic>
        <p:nvPicPr>
          <p:cNvPr id="4" name="Picture 3"/>
          <p:cNvPicPr>
            <a:picLocks noChangeAspect="1"/>
          </p:cNvPicPr>
          <p:nvPr/>
        </p:nvPicPr>
        <p:blipFill>
          <a:blip r:embed="rId4"/>
          <a:stretch>
            <a:fillRect/>
          </a:stretch>
        </p:blipFill>
        <p:spPr>
          <a:xfrm>
            <a:off x="4906650" y="4756058"/>
            <a:ext cx="6769535" cy="2552232"/>
          </a:xfrm>
          <a:prstGeom prst="rect">
            <a:avLst/>
          </a:prstGeom>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7051" y="4756058"/>
            <a:ext cx="2136840" cy="245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3291" y="4572005"/>
            <a:ext cx="1180131" cy="369332"/>
          </a:xfrm>
          <a:prstGeom prst="rect">
            <a:avLst/>
          </a:prstGeom>
          <a:noFill/>
        </p:spPr>
        <p:txBody>
          <a:bodyPr wrap="none" rtlCol="0">
            <a:spAutoFit/>
          </a:bodyPr>
          <a:lstStyle/>
          <a:p>
            <a:r>
              <a:rPr lang="en-US" dirty="0"/>
              <a:t>c</a:t>
            </a:r>
            <a:r>
              <a:rPr lang="en-US" dirty="0" smtClean="0"/>
              <a:t>ubic, Z=6 </a:t>
            </a:r>
            <a:endParaRPr lang="en-US" dirty="0"/>
          </a:p>
        </p:txBody>
      </p:sp>
      <p:sp>
        <p:nvSpPr>
          <p:cNvPr id="9" name="TextBox 8"/>
          <p:cNvSpPr txBox="1"/>
          <p:nvPr/>
        </p:nvSpPr>
        <p:spPr>
          <a:xfrm>
            <a:off x="3051882" y="4594837"/>
            <a:ext cx="1058880" cy="369332"/>
          </a:xfrm>
          <a:prstGeom prst="rect">
            <a:avLst/>
          </a:prstGeom>
          <a:noFill/>
        </p:spPr>
        <p:txBody>
          <a:bodyPr wrap="none" rtlCol="0">
            <a:spAutoFit/>
          </a:bodyPr>
          <a:lstStyle/>
          <a:p>
            <a:r>
              <a:rPr lang="en-US" dirty="0" smtClean="0"/>
              <a:t>BCC, Z=8 </a:t>
            </a:r>
            <a:endParaRPr lang="en-US" dirty="0"/>
          </a:p>
        </p:txBody>
      </p:sp>
      <p:sp>
        <p:nvSpPr>
          <p:cNvPr id="10" name="TextBox 9"/>
          <p:cNvSpPr txBox="1"/>
          <p:nvPr/>
        </p:nvSpPr>
        <p:spPr>
          <a:xfrm>
            <a:off x="6111597" y="4599420"/>
            <a:ext cx="1154611" cy="369332"/>
          </a:xfrm>
          <a:prstGeom prst="rect">
            <a:avLst/>
          </a:prstGeom>
          <a:noFill/>
        </p:spPr>
        <p:txBody>
          <a:bodyPr wrap="none" rtlCol="0">
            <a:spAutoFit/>
          </a:bodyPr>
          <a:lstStyle/>
          <a:p>
            <a:r>
              <a:rPr lang="en-US" dirty="0"/>
              <a:t>F</a:t>
            </a:r>
            <a:r>
              <a:rPr lang="en-US" dirty="0" smtClean="0"/>
              <a:t>CC, Z=12 </a:t>
            </a:r>
            <a:endParaRPr lang="en-US" dirty="0"/>
          </a:p>
        </p:txBody>
      </p:sp>
      <p:sp>
        <p:nvSpPr>
          <p:cNvPr id="11" name="TextBox 10"/>
          <p:cNvSpPr txBox="1"/>
          <p:nvPr/>
        </p:nvSpPr>
        <p:spPr>
          <a:xfrm>
            <a:off x="9308101" y="4630680"/>
            <a:ext cx="1523174" cy="369332"/>
          </a:xfrm>
          <a:prstGeom prst="rect">
            <a:avLst/>
          </a:prstGeom>
          <a:noFill/>
        </p:spPr>
        <p:txBody>
          <a:bodyPr wrap="none" rtlCol="0">
            <a:spAutoFit/>
          </a:bodyPr>
          <a:lstStyle/>
          <a:p>
            <a:r>
              <a:rPr lang="en-US" dirty="0" smtClean="0"/>
              <a:t>diamond, Z=4 </a:t>
            </a:r>
            <a:endParaRPr lang="en-US" dirty="0"/>
          </a:p>
        </p:txBody>
      </p:sp>
    </p:spTree>
    <p:extLst>
      <p:ext uri="{BB962C8B-B14F-4D97-AF65-F5344CB8AC3E}">
        <p14:creationId xmlns:p14="http://schemas.microsoft.com/office/powerpoint/2010/main" val="174130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70" y="224448"/>
            <a:ext cx="10515600" cy="1325563"/>
          </a:xfrm>
        </p:spPr>
        <p:txBody>
          <a:bodyPr/>
          <a:lstStyle/>
          <a:p>
            <a:r>
              <a:rPr lang="en-US" u="sng" dirty="0" smtClean="0"/>
              <a:t>Example</a:t>
            </a:r>
            <a:r>
              <a:rPr lang="en-US" dirty="0" smtClean="0"/>
              <a:t>: hexagonal close packed (hcp)</a:t>
            </a:r>
            <a:endParaRPr lang="en-US" u="sng" dirty="0"/>
          </a:p>
        </p:txBody>
      </p:sp>
      <p:sp>
        <p:nvSpPr>
          <p:cNvPr id="3" name="Content Placeholder 2"/>
          <p:cNvSpPr>
            <a:spLocks noGrp="1"/>
          </p:cNvSpPr>
          <p:nvPr>
            <p:ph idx="1"/>
          </p:nvPr>
        </p:nvSpPr>
        <p:spPr>
          <a:xfrm>
            <a:off x="611554" y="1588966"/>
            <a:ext cx="10515600" cy="4351338"/>
          </a:xfrm>
        </p:spPr>
        <p:txBody>
          <a:bodyPr/>
          <a:lstStyle/>
          <a:p>
            <a:r>
              <a:rPr lang="en-US" dirty="0" smtClean="0"/>
              <a:t>Simple hexagonal lattice, with a 2 atom basis</a:t>
            </a:r>
          </a:p>
          <a:p>
            <a:r>
              <a:rPr lang="en-US" dirty="0" smtClean="0"/>
              <a:t>Represents closest approach of a series of hard spheres.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606" y="4774462"/>
            <a:ext cx="3308717" cy="1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97" y="2628168"/>
            <a:ext cx="2828707" cy="368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stretch>
            <a:fillRect/>
          </a:stretch>
        </p:blipFill>
        <p:spPr>
          <a:xfrm>
            <a:off x="7760676" y="2968909"/>
            <a:ext cx="4276092" cy="2598780"/>
          </a:xfrm>
          <a:prstGeom prst="rect">
            <a:avLst/>
          </a:prstGeom>
        </p:spPr>
      </p:pic>
      <p:pic>
        <p:nvPicPr>
          <p:cNvPr id="9" name="Picture 8"/>
          <p:cNvPicPr>
            <a:picLocks noChangeAspect="1"/>
          </p:cNvPicPr>
          <p:nvPr/>
        </p:nvPicPr>
        <p:blipFill>
          <a:blip r:embed="rId5"/>
          <a:stretch>
            <a:fillRect/>
          </a:stretch>
        </p:blipFill>
        <p:spPr>
          <a:xfrm>
            <a:off x="4170606" y="2884373"/>
            <a:ext cx="3265738" cy="1790325"/>
          </a:xfrm>
          <a:prstGeom prst="rect">
            <a:avLst/>
          </a:prstGeom>
        </p:spPr>
      </p:pic>
    </p:spTree>
    <p:extLst>
      <p:ext uri="{BB962C8B-B14F-4D97-AF65-F5344CB8AC3E}">
        <p14:creationId xmlns:p14="http://schemas.microsoft.com/office/powerpoint/2010/main" val="294715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39" y="122848"/>
            <a:ext cx="10515600" cy="1325563"/>
          </a:xfrm>
        </p:spPr>
        <p:txBody>
          <a:bodyPr/>
          <a:lstStyle/>
          <a:p>
            <a:r>
              <a:rPr lang="en-US" dirty="0" smtClean="0"/>
              <a:t>Common motifs in diatomic materials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031897" y="1568095"/>
            <a:ext cx="3770911" cy="1326600"/>
          </a:xfrm>
          <a:prstGeom prst="rect">
            <a:avLst/>
          </a:prstGeom>
        </p:spPr>
      </p:pic>
      <p:pic>
        <p:nvPicPr>
          <p:cNvPr id="6" name="Picture 5"/>
          <p:cNvPicPr>
            <a:picLocks noChangeAspect="1"/>
          </p:cNvPicPr>
          <p:nvPr/>
        </p:nvPicPr>
        <p:blipFill>
          <a:blip r:embed="rId3"/>
          <a:stretch>
            <a:fillRect/>
          </a:stretch>
        </p:blipFill>
        <p:spPr>
          <a:xfrm>
            <a:off x="791239" y="1466500"/>
            <a:ext cx="4399917" cy="1489900"/>
          </a:xfrm>
          <a:prstGeom prst="rect">
            <a:avLst/>
          </a:prstGeom>
        </p:spPr>
      </p:pic>
      <p:pic>
        <p:nvPicPr>
          <p:cNvPr id="7" name="Picture 6"/>
          <p:cNvPicPr>
            <a:picLocks noChangeAspect="1"/>
          </p:cNvPicPr>
          <p:nvPr/>
        </p:nvPicPr>
        <p:blipFill>
          <a:blip r:embed="rId4"/>
          <a:stretch>
            <a:fillRect/>
          </a:stretch>
        </p:blipFill>
        <p:spPr>
          <a:xfrm>
            <a:off x="1893209" y="5161564"/>
            <a:ext cx="4153276" cy="1567500"/>
          </a:xfrm>
          <a:prstGeom prst="rect">
            <a:avLst/>
          </a:prstGeom>
        </p:spPr>
      </p:pic>
      <p:pic>
        <p:nvPicPr>
          <p:cNvPr id="8" name="Picture 7"/>
          <p:cNvPicPr>
            <a:picLocks noChangeAspect="1"/>
          </p:cNvPicPr>
          <p:nvPr/>
        </p:nvPicPr>
        <p:blipFill>
          <a:blip r:embed="rId5"/>
          <a:stretch>
            <a:fillRect/>
          </a:stretch>
        </p:blipFill>
        <p:spPr>
          <a:xfrm>
            <a:off x="6177318" y="5086495"/>
            <a:ext cx="3396528" cy="1601298"/>
          </a:xfrm>
          <a:prstGeom prst="rect">
            <a:avLst/>
          </a:prstGeom>
        </p:spPr>
      </p:pic>
      <p:pic>
        <p:nvPicPr>
          <p:cNvPr id="9" name="Picture 8"/>
          <p:cNvPicPr>
            <a:picLocks noChangeAspect="1"/>
          </p:cNvPicPr>
          <p:nvPr/>
        </p:nvPicPr>
        <p:blipFill>
          <a:blip r:embed="rId6"/>
          <a:stretch>
            <a:fillRect/>
          </a:stretch>
        </p:blipFill>
        <p:spPr>
          <a:xfrm>
            <a:off x="7067021" y="2998695"/>
            <a:ext cx="3743601" cy="1244786"/>
          </a:xfrm>
          <a:prstGeom prst="rect">
            <a:avLst/>
          </a:prstGeom>
        </p:spPr>
      </p:pic>
      <p:pic>
        <p:nvPicPr>
          <p:cNvPr id="10" name="Picture 9"/>
          <p:cNvPicPr>
            <a:picLocks noChangeAspect="1"/>
          </p:cNvPicPr>
          <p:nvPr/>
        </p:nvPicPr>
        <p:blipFill>
          <a:blip r:embed="rId7"/>
          <a:stretch>
            <a:fillRect/>
          </a:stretch>
        </p:blipFill>
        <p:spPr>
          <a:xfrm>
            <a:off x="1217164" y="2881470"/>
            <a:ext cx="3301426" cy="1793103"/>
          </a:xfrm>
          <a:prstGeom prst="rect">
            <a:avLst/>
          </a:prstGeom>
        </p:spPr>
      </p:pic>
      <p:pic>
        <p:nvPicPr>
          <p:cNvPr id="133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7161" y="5499451"/>
            <a:ext cx="1382654" cy="122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760347" y="5161379"/>
            <a:ext cx="2350545" cy="369332"/>
          </a:xfrm>
          <a:prstGeom prst="rect">
            <a:avLst/>
          </a:prstGeom>
          <a:solidFill>
            <a:schemeClr val="bg1"/>
          </a:solidFill>
        </p:spPr>
        <p:txBody>
          <a:bodyPr wrap="square" rtlCol="0">
            <a:spAutoFit/>
          </a:bodyPr>
          <a:lstStyle/>
          <a:p>
            <a:r>
              <a:rPr lang="en-US" dirty="0" err="1" smtClean="0"/>
              <a:t>Zinceblende</a:t>
            </a:r>
            <a:r>
              <a:rPr lang="en-US" dirty="0" smtClean="0"/>
              <a:t> (</a:t>
            </a:r>
            <a:r>
              <a:rPr lang="en-US" dirty="0" err="1" smtClean="0"/>
              <a:t>ZnS</a:t>
            </a:r>
            <a:r>
              <a:rPr lang="en-US" dirty="0" smtClean="0"/>
              <a:t>)</a:t>
            </a:r>
            <a:endParaRPr lang="en-US" dirty="0"/>
          </a:p>
        </p:txBody>
      </p:sp>
      <p:sp>
        <p:nvSpPr>
          <p:cNvPr id="12" name="TextBox 11"/>
          <p:cNvSpPr txBox="1"/>
          <p:nvPr/>
        </p:nvSpPr>
        <p:spPr>
          <a:xfrm>
            <a:off x="1807244" y="6018276"/>
            <a:ext cx="336952" cy="276999"/>
          </a:xfrm>
          <a:prstGeom prst="rect">
            <a:avLst/>
          </a:prstGeom>
          <a:solidFill>
            <a:schemeClr val="bg1"/>
          </a:solidFill>
        </p:spPr>
        <p:txBody>
          <a:bodyPr wrap="none" rtlCol="0">
            <a:spAutoFit/>
          </a:bodyPr>
          <a:lstStyle/>
          <a:p>
            <a:r>
              <a:rPr lang="en-US" sz="1200" dirty="0" smtClean="0"/>
              <a:t>Zn</a:t>
            </a:r>
            <a:endParaRPr lang="en-US" sz="1200" dirty="0"/>
          </a:p>
        </p:txBody>
      </p:sp>
      <p:sp>
        <p:nvSpPr>
          <p:cNvPr id="14" name="TextBox 13"/>
          <p:cNvSpPr txBox="1"/>
          <p:nvPr/>
        </p:nvSpPr>
        <p:spPr>
          <a:xfrm>
            <a:off x="1850234" y="6217566"/>
            <a:ext cx="255198" cy="276999"/>
          </a:xfrm>
          <a:prstGeom prst="rect">
            <a:avLst/>
          </a:prstGeom>
          <a:solidFill>
            <a:schemeClr val="bg1"/>
          </a:solidFill>
        </p:spPr>
        <p:txBody>
          <a:bodyPr wrap="none" rtlCol="0">
            <a:spAutoFit/>
          </a:bodyPr>
          <a:lstStyle/>
          <a:p>
            <a:r>
              <a:rPr lang="en-US" sz="1200" dirty="0"/>
              <a:t>S</a:t>
            </a:r>
          </a:p>
        </p:txBody>
      </p:sp>
    </p:spTree>
    <p:extLst>
      <p:ext uri="{BB962C8B-B14F-4D97-AF65-F5344CB8AC3E}">
        <p14:creationId xmlns:p14="http://schemas.microsoft.com/office/powerpoint/2010/main" val="3825726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52" y="185371"/>
            <a:ext cx="11437447" cy="1325563"/>
          </a:xfrm>
        </p:spPr>
        <p:txBody>
          <a:bodyPr/>
          <a:lstStyle/>
          <a:p>
            <a:r>
              <a:rPr lang="en-US" dirty="0" smtClean="0"/>
              <a:t>Sidebar: Indexing cubic directions and </a:t>
            </a:r>
            <a:br>
              <a:rPr lang="en-US" dirty="0" smtClean="0"/>
            </a:br>
            <a:r>
              <a:rPr lang="en-US" dirty="0"/>
              <a:t>	</a:t>
            </a:r>
            <a:r>
              <a:rPr lang="en-US" dirty="0" smtClean="0"/>
              <a:t>	lattice planes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42" y="1302118"/>
            <a:ext cx="3824094" cy="292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153" y="1192701"/>
            <a:ext cx="4655648" cy="343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942" y="4594589"/>
            <a:ext cx="3462215" cy="1754326"/>
          </a:xfrm>
          <a:prstGeom prst="rect">
            <a:avLst/>
          </a:prstGeom>
          <a:noFill/>
        </p:spPr>
        <p:txBody>
          <a:bodyPr wrap="square" rtlCol="0">
            <a:spAutoFit/>
          </a:bodyPr>
          <a:lstStyle/>
          <a:p>
            <a:r>
              <a:rPr lang="en-US" b="1" dirty="0" smtClean="0"/>
              <a:t>Steps: </a:t>
            </a:r>
          </a:p>
          <a:p>
            <a:pPr marL="342900" indent="-342900">
              <a:buFont typeface="+mj-lt"/>
              <a:buAutoNum type="arabicPeriod"/>
            </a:pPr>
            <a:r>
              <a:rPr lang="en-US" dirty="0" smtClean="0"/>
              <a:t>Find intercepts of plane with primary axes .</a:t>
            </a:r>
          </a:p>
          <a:p>
            <a:pPr marL="342900" indent="-342900">
              <a:buFont typeface="+mj-lt"/>
              <a:buAutoNum type="arabicPeriod"/>
            </a:pPr>
            <a:r>
              <a:rPr lang="en-US" dirty="0" smtClean="0"/>
              <a:t>Take inverse of intercepts.</a:t>
            </a:r>
          </a:p>
          <a:p>
            <a:pPr marL="342900" indent="-342900">
              <a:buFont typeface="+mj-lt"/>
              <a:buAutoNum type="arabicPeriod"/>
            </a:pPr>
            <a:r>
              <a:rPr lang="en-US" dirty="0" smtClean="0"/>
              <a:t>Multiply by lowest number to make all values integers</a:t>
            </a:r>
            <a:endParaRPr lang="en-US" dirty="0"/>
          </a:p>
        </p:txBody>
      </p:sp>
      <p:sp>
        <p:nvSpPr>
          <p:cNvPr id="8" name="TextBox 7"/>
          <p:cNvSpPr txBox="1"/>
          <p:nvPr/>
        </p:nvSpPr>
        <p:spPr>
          <a:xfrm>
            <a:off x="5809153" y="4675249"/>
            <a:ext cx="3462215" cy="2031325"/>
          </a:xfrm>
          <a:prstGeom prst="rect">
            <a:avLst/>
          </a:prstGeom>
          <a:noFill/>
        </p:spPr>
        <p:txBody>
          <a:bodyPr wrap="square" rtlCol="0">
            <a:spAutoFit/>
          </a:bodyPr>
          <a:lstStyle/>
          <a:p>
            <a:r>
              <a:rPr lang="en-US" b="1" dirty="0" smtClean="0"/>
              <a:t>Naming conventions: </a:t>
            </a:r>
          </a:p>
          <a:p>
            <a:pPr marL="342900" indent="-342900">
              <a:buFont typeface="+mj-lt"/>
              <a:buAutoNum type="arabicPeriod"/>
            </a:pPr>
            <a:r>
              <a:rPr lang="en-US" dirty="0" smtClean="0"/>
              <a:t>(</a:t>
            </a:r>
            <a:r>
              <a:rPr lang="en-US" dirty="0" err="1" smtClean="0"/>
              <a:t>h,k,l</a:t>
            </a:r>
            <a:r>
              <a:rPr lang="en-US" dirty="0" smtClean="0"/>
              <a:t>) is the plane determined by procedure to the left</a:t>
            </a:r>
          </a:p>
          <a:p>
            <a:pPr marL="342900" indent="-342900">
              <a:buFont typeface="+mj-lt"/>
              <a:buAutoNum type="arabicPeriod"/>
            </a:pPr>
            <a:r>
              <a:rPr lang="en-US" dirty="0" smtClean="0"/>
              <a:t>[</a:t>
            </a:r>
            <a:r>
              <a:rPr lang="en-US" dirty="0" err="1" smtClean="0"/>
              <a:t>h,k,l</a:t>
            </a:r>
            <a:r>
              <a:rPr lang="en-US" dirty="0" smtClean="0"/>
              <a:t>] is the vector normal to this plane.</a:t>
            </a:r>
          </a:p>
          <a:p>
            <a:pPr marL="342900" indent="-342900">
              <a:buFont typeface="+mj-lt"/>
              <a:buAutoNum type="arabicPeriod"/>
            </a:pPr>
            <a:r>
              <a:rPr lang="en-US" dirty="0" smtClean="0"/>
              <a:t>{</a:t>
            </a:r>
            <a:r>
              <a:rPr lang="en-US" dirty="0" err="1" smtClean="0"/>
              <a:t>h,k,l</a:t>
            </a:r>
            <a:r>
              <a:rPr lang="en-US" dirty="0" smtClean="0"/>
              <a:t>} is the set of all symmetrically equivalent (</a:t>
            </a:r>
            <a:r>
              <a:rPr lang="en-US" dirty="0" err="1" smtClean="0"/>
              <a:t>h,k,l</a:t>
            </a:r>
            <a:r>
              <a:rPr lang="en-US" dirty="0" smtClean="0"/>
              <a:t>)</a:t>
            </a:r>
            <a:endParaRPr lang="en-US" dirty="0"/>
          </a:p>
        </p:txBody>
      </p:sp>
    </p:spTree>
    <p:extLst>
      <p:ext uri="{BB962C8B-B14F-4D97-AF65-F5344CB8AC3E}">
        <p14:creationId xmlns:p14="http://schemas.microsoft.com/office/powerpoint/2010/main" val="2632032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5" y="201002"/>
            <a:ext cx="10515600" cy="1325563"/>
          </a:xfrm>
        </p:spPr>
        <p:txBody>
          <a:bodyPr/>
          <a:lstStyle/>
          <a:p>
            <a:r>
              <a:rPr lang="en-US" dirty="0" smtClean="0"/>
              <a:t>How do we classify lattices?</a:t>
            </a:r>
            <a:endParaRPr lang="en-US" dirty="0"/>
          </a:p>
        </p:txBody>
      </p:sp>
      <p:sp>
        <p:nvSpPr>
          <p:cNvPr id="3" name="Content Placeholder 2"/>
          <p:cNvSpPr>
            <a:spLocks noGrp="1"/>
          </p:cNvSpPr>
          <p:nvPr>
            <p:ph idx="1"/>
          </p:nvPr>
        </p:nvSpPr>
        <p:spPr>
          <a:xfrm>
            <a:off x="548897" y="1333255"/>
            <a:ext cx="11127287" cy="5184776"/>
          </a:xfrm>
        </p:spPr>
        <p:txBody>
          <a:bodyPr>
            <a:normAutofit fontScale="92500" lnSpcReduction="10000"/>
          </a:bodyPr>
          <a:lstStyle/>
          <a:p>
            <a:r>
              <a:rPr lang="en-US" dirty="0" smtClean="0"/>
              <a:t>One of the successes of crystallography (and why we remember the name </a:t>
            </a:r>
            <a:r>
              <a:rPr lang="en-US" dirty="0" err="1" smtClean="0"/>
              <a:t>Bravais</a:t>
            </a:r>
            <a:r>
              <a:rPr lang="en-US" dirty="0" smtClean="0"/>
              <a:t>) is that it manages to sort the infinite number of potential lattices in nature into a finite number categories.</a:t>
            </a:r>
          </a:p>
          <a:p>
            <a:r>
              <a:rPr lang="en-US" dirty="0" smtClean="0"/>
              <a:t>What category a lattice is in depends on the group of symmetry operators which can be applies which transforms </a:t>
            </a:r>
            <a:r>
              <a:rPr lang="en-US" dirty="0"/>
              <a:t>a</a:t>
            </a:r>
            <a:r>
              <a:rPr lang="en-US" dirty="0" smtClean="0"/>
              <a:t> discrete set of coordinates (i.e. lattice points) into itself.</a:t>
            </a:r>
          </a:p>
          <a:p>
            <a:r>
              <a:rPr lang="en-US" dirty="0" smtClean="0"/>
              <a:t>The above examples dealt primarily with </a:t>
            </a:r>
            <a:r>
              <a:rPr lang="en-US" b="1" dirty="0" smtClean="0"/>
              <a:t>translational symmetry operators</a:t>
            </a:r>
            <a:r>
              <a:rPr lang="en-US" dirty="0" smtClean="0"/>
              <a:t>, and one way of thinking about primary lattice vectors is the direction and distance once can shift every atom to recreate the sample lattice.</a:t>
            </a:r>
          </a:p>
          <a:p>
            <a:r>
              <a:rPr lang="en-US" dirty="0" smtClean="0"/>
              <a:t>Additionally, there are a series of </a:t>
            </a:r>
            <a:r>
              <a:rPr lang="en-US" b="1" dirty="0" smtClean="0"/>
              <a:t>point symmetry operators</a:t>
            </a:r>
            <a:r>
              <a:rPr lang="en-US" dirty="0" smtClean="0"/>
              <a:t> that can be applied with an atom at the origin, which also bring the lattice into itself.</a:t>
            </a:r>
          </a:p>
          <a:p>
            <a:r>
              <a:rPr lang="en-US" dirty="0" smtClean="0"/>
              <a:t>The collection of point symmetries obeyed by a crystal define its </a:t>
            </a:r>
            <a:r>
              <a:rPr lang="en-US" b="1" dirty="0" smtClean="0"/>
              <a:t>point group symmetries</a:t>
            </a:r>
            <a:r>
              <a:rPr lang="en-US" dirty="0" smtClean="0"/>
              <a:t>. If one includes translation operators and all compound operations, this collection of symmetries defines the </a:t>
            </a:r>
            <a:r>
              <a:rPr lang="en-US" b="1" dirty="0" smtClean="0"/>
              <a:t>space group</a:t>
            </a:r>
            <a:r>
              <a:rPr lang="en-US" dirty="0" smtClean="0"/>
              <a:t> of the lattice.</a:t>
            </a:r>
          </a:p>
          <a:p>
            <a:pPr marL="0" indent="0">
              <a:buNone/>
            </a:pPr>
            <a:endParaRPr lang="en-US" dirty="0" smtClean="0"/>
          </a:p>
        </p:txBody>
      </p:sp>
    </p:spTree>
    <p:extLst>
      <p:ext uri="{BB962C8B-B14F-4D97-AF65-F5344CB8AC3E}">
        <p14:creationId xmlns:p14="http://schemas.microsoft.com/office/powerpoint/2010/main" val="3015473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23" y="83772"/>
            <a:ext cx="10515600" cy="1325563"/>
          </a:xfrm>
        </p:spPr>
        <p:txBody>
          <a:bodyPr/>
          <a:lstStyle/>
          <a:p>
            <a:r>
              <a:rPr lang="en-US" dirty="0" smtClean="0"/>
              <a:t>Point group symmetries</a:t>
            </a:r>
            <a:endParaRPr lang="en-US" dirty="0"/>
          </a:p>
        </p:txBody>
      </p:sp>
      <p:sp>
        <p:nvSpPr>
          <p:cNvPr id="3" name="Content Placeholder 2"/>
          <p:cNvSpPr>
            <a:spLocks noGrp="1"/>
          </p:cNvSpPr>
          <p:nvPr>
            <p:ph idx="1"/>
          </p:nvPr>
        </p:nvSpPr>
        <p:spPr>
          <a:xfrm>
            <a:off x="619371" y="1184763"/>
            <a:ext cx="7031892" cy="5333268"/>
          </a:xfrm>
        </p:spPr>
        <p:txBody>
          <a:bodyPr>
            <a:normAutofit/>
          </a:bodyPr>
          <a:lstStyle/>
          <a:p>
            <a:r>
              <a:rPr lang="en-US" dirty="0" smtClean="0"/>
              <a:t>The point group symmetries are entirely captured by considering:</a:t>
            </a:r>
          </a:p>
          <a:p>
            <a:pPr lvl="1"/>
            <a:r>
              <a:rPr lang="en-US" dirty="0" smtClean="0"/>
              <a:t>Rotations (2-,3-,4- and 6-fold) about any axis</a:t>
            </a:r>
          </a:p>
          <a:p>
            <a:pPr lvl="1"/>
            <a:r>
              <a:rPr lang="en-US" dirty="0" smtClean="0"/>
              <a:t>Reflections across any plane</a:t>
            </a:r>
          </a:p>
          <a:p>
            <a:pPr lvl="1"/>
            <a:r>
              <a:rPr lang="en-US" dirty="0" smtClean="0"/>
              <a:t>Inversion (</a:t>
            </a:r>
            <a:r>
              <a:rPr lang="en-US" b="1" dirty="0" smtClean="0"/>
              <a:t>r </a:t>
            </a:r>
            <a:r>
              <a:rPr lang="en-US" dirty="0" smtClean="0">
                <a:latin typeface="Arial Narrow"/>
              </a:rPr>
              <a:t>→ -</a:t>
            </a:r>
            <a:r>
              <a:rPr lang="en-US" b="1" dirty="0" smtClean="0">
                <a:latin typeface="Arial Narrow"/>
              </a:rPr>
              <a:t>r</a:t>
            </a:r>
            <a:r>
              <a:rPr lang="en-US" dirty="0" smtClean="0">
                <a:latin typeface="Arial Narrow"/>
              </a:rPr>
              <a:t>) </a:t>
            </a:r>
            <a:r>
              <a:rPr lang="en-US" dirty="0" smtClean="0"/>
              <a:t>for all lattice points</a:t>
            </a:r>
            <a:endParaRPr lang="en-US" dirty="0"/>
          </a:p>
          <a:p>
            <a:r>
              <a:rPr lang="en-US" dirty="0" smtClean="0"/>
              <a:t>For </a:t>
            </a:r>
            <a:r>
              <a:rPr lang="en-US" dirty="0" err="1" smtClean="0"/>
              <a:t>Bravais</a:t>
            </a:r>
            <a:r>
              <a:rPr lang="en-US" dirty="0" smtClean="0"/>
              <a:t> lattices (basis can’t break symmetry), it turns out there are only 7 distinct point groups: cubic, tetragonal, orthorhombic, monoclinic, triclinic, trigonal and hexagonal.</a:t>
            </a:r>
          </a:p>
          <a:p>
            <a:r>
              <a:rPr lang="en-US" dirty="0" smtClean="0"/>
              <a:t>One can “derive” them by thinking about different ways of distorting a cube.</a:t>
            </a:r>
            <a:endParaRPr lang="en-US" dirty="0"/>
          </a:p>
        </p:txBody>
      </p:sp>
      <p:pic>
        <p:nvPicPr>
          <p:cNvPr id="5" name="Picture 4"/>
          <p:cNvPicPr>
            <a:picLocks noChangeAspect="1"/>
          </p:cNvPicPr>
          <p:nvPr/>
        </p:nvPicPr>
        <p:blipFill>
          <a:blip r:embed="rId2"/>
          <a:stretch>
            <a:fillRect/>
          </a:stretch>
        </p:blipFill>
        <p:spPr>
          <a:xfrm>
            <a:off x="7294111" y="621506"/>
            <a:ext cx="4897889" cy="4098986"/>
          </a:xfrm>
          <a:prstGeom prst="rect">
            <a:avLst/>
          </a:prstGeom>
        </p:spPr>
      </p:pic>
      <p:pic>
        <p:nvPicPr>
          <p:cNvPr id="6" name="Content Placeholder 4"/>
          <p:cNvPicPr>
            <a:picLocks noChangeAspect="1"/>
          </p:cNvPicPr>
          <p:nvPr/>
        </p:nvPicPr>
        <p:blipFill>
          <a:blip r:embed="rId3"/>
          <a:stretch>
            <a:fillRect/>
          </a:stretch>
        </p:blipFill>
        <p:spPr>
          <a:xfrm>
            <a:off x="7415011" y="5083865"/>
            <a:ext cx="4113721" cy="1633500"/>
          </a:xfrm>
          <a:prstGeom prst="rect">
            <a:avLst/>
          </a:prstGeom>
        </p:spPr>
      </p:pic>
    </p:spTree>
    <p:extLst>
      <p:ext uri="{BB962C8B-B14F-4D97-AF65-F5344CB8AC3E}">
        <p14:creationId xmlns:p14="http://schemas.microsoft.com/office/powerpoint/2010/main" val="393432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77" y="112926"/>
            <a:ext cx="10515600" cy="1325563"/>
          </a:xfrm>
        </p:spPr>
        <p:txBody>
          <a:bodyPr/>
          <a:lstStyle/>
          <a:p>
            <a:r>
              <a:rPr lang="en-US" dirty="0" smtClean="0"/>
              <a:t>Space groups of </a:t>
            </a:r>
            <a:r>
              <a:rPr lang="en-US" dirty="0" err="1" smtClean="0"/>
              <a:t>Bravais</a:t>
            </a:r>
            <a:r>
              <a:rPr lang="en-US" dirty="0" smtClean="0"/>
              <a:t> lattices</a:t>
            </a:r>
            <a:endParaRPr lang="en-US" dirty="0"/>
          </a:p>
        </p:txBody>
      </p:sp>
      <p:sp>
        <p:nvSpPr>
          <p:cNvPr id="3" name="Content Placeholder 2"/>
          <p:cNvSpPr>
            <a:spLocks noGrp="1"/>
          </p:cNvSpPr>
          <p:nvPr>
            <p:ph idx="1"/>
          </p:nvPr>
        </p:nvSpPr>
        <p:spPr>
          <a:xfrm>
            <a:off x="744415" y="1638054"/>
            <a:ext cx="4585677" cy="4840899"/>
          </a:xfrm>
        </p:spPr>
        <p:txBody>
          <a:bodyPr>
            <a:normAutofit fontScale="92500" lnSpcReduction="10000"/>
          </a:bodyPr>
          <a:lstStyle/>
          <a:p>
            <a:r>
              <a:rPr lang="en-US" dirty="0" smtClean="0"/>
              <a:t>Adding translation operators brings the total number of distinct symmetry groups to 14 for </a:t>
            </a:r>
            <a:r>
              <a:rPr lang="en-US" dirty="0" err="1" smtClean="0"/>
              <a:t>Bravais</a:t>
            </a:r>
            <a:r>
              <a:rPr lang="en-US" dirty="0" smtClean="0"/>
              <a:t> lattices in 3D</a:t>
            </a:r>
          </a:p>
          <a:p>
            <a:r>
              <a:rPr lang="en-US" dirty="0" smtClean="0"/>
              <a:t>Relaxing spherical symmetry of the basis brings the number of groups to the much larger (but still finite) number of 230.</a:t>
            </a:r>
          </a:p>
          <a:p>
            <a:r>
              <a:rPr lang="en-US" dirty="0" smtClean="0"/>
              <a:t>It is still common today amongst material physicist to refer a lattice’s point group symmetry as a starting point for discussion </a:t>
            </a:r>
            <a:r>
              <a:rPr lang="en-US" dirty="0" smtClean="0">
                <a:latin typeface="Arial Narrow"/>
              </a:rPr>
              <a:t>→ </a:t>
            </a:r>
            <a:r>
              <a:rPr lang="en-US" b="1" dirty="0" smtClean="0">
                <a:latin typeface="Arial Narrow"/>
              </a:rPr>
              <a:t>these are worth knowing!</a:t>
            </a:r>
            <a:endParaRPr lang="en-US" b="1" dirty="0"/>
          </a:p>
        </p:txBody>
      </p:sp>
      <p:pic>
        <p:nvPicPr>
          <p:cNvPr id="4" name="Picture 3"/>
          <p:cNvPicPr>
            <a:picLocks noChangeAspect="1"/>
          </p:cNvPicPr>
          <p:nvPr/>
        </p:nvPicPr>
        <p:blipFill>
          <a:blip r:embed="rId2"/>
          <a:stretch>
            <a:fillRect/>
          </a:stretch>
        </p:blipFill>
        <p:spPr>
          <a:xfrm>
            <a:off x="6178591" y="1438489"/>
            <a:ext cx="5315490" cy="5317911"/>
          </a:xfrm>
          <a:prstGeom prst="rect">
            <a:avLst/>
          </a:prstGeom>
        </p:spPr>
      </p:pic>
    </p:spTree>
    <p:extLst>
      <p:ext uri="{BB962C8B-B14F-4D97-AF65-F5344CB8AC3E}">
        <p14:creationId xmlns:p14="http://schemas.microsoft.com/office/powerpoint/2010/main" val="1264254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846015" y="1708394"/>
            <a:ext cx="10515600" cy="4351338"/>
          </a:xfrm>
        </p:spPr>
        <p:txBody>
          <a:bodyPr>
            <a:normAutofit lnSpcReduction="10000"/>
          </a:bodyPr>
          <a:lstStyle/>
          <a:p>
            <a:r>
              <a:rPr lang="en-US" dirty="0" smtClean="0"/>
              <a:t>Now that have a mathematical handle on how to describe infinite lattices of atoms (and the associated jargon), we can move forward to discuss how this periodicity affects material properties. In the coming weeks, we will discuss:</a:t>
            </a:r>
          </a:p>
          <a:p>
            <a:pPr marL="914400" lvl="1" indent="-457200">
              <a:buFont typeface="+mj-lt"/>
              <a:buAutoNum type="arabicPeriod"/>
            </a:pPr>
            <a:r>
              <a:rPr lang="en-US" dirty="0" smtClean="0"/>
              <a:t>Interaction of the lattice with light</a:t>
            </a:r>
          </a:p>
          <a:p>
            <a:pPr marL="914400" lvl="1" indent="-457200">
              <a:buFont typeface="+mj-lt"/>
              <a:buAutoNum type="arabicPeriod"/>
            </a:pPr>
            <a:r>
              <a:rPr lang="en-US" dirty="0" smtClean="0"/>
              <a:t>Collective motion of atoms, and its effect on heat capacity</a:t>
            </a:r>
          </a:p>
          <a:p>
            <a:pPr marL="914400" lvl="1" indent="-457200">
              <a:buFont typeface="+mj-lt"/>
              <a:buAutoNum type="arabicPeriod"/>
            </a:pPr>
            <a:r>
              <a:rPr lang="en-US" dirty="0" smtClean="0"/>
              <a:t>Motion of electrons in a periodic potential</a:t>
            </a:r>
          </a:p>
          <a:p>
            <a:pPr marL="914400" lvl="1" indent="-457200">
              <a:buFont typeface="+mj-lt"/>
              <a:buAutoNum type="arabicPeriod"/>
            </a:pPr>
            <a:r>
              <a:rPr lang="en-US" dirty="0" smtClean="0"/>
              <a:t>Lattices of spins and magnetic order</a:t>
            </a:r>
          </a:p>
          <a:p>
            <a:r>
              <a:rPr lang="en-US" dirty="0" smtClean="0"/>
              <a:t>For many (most) of these applications, it is more appropriate to talk about the discrete Fourier transform of the periodic lattice</a:t>
            </a:r>
          </a:p>
          <a:p>
            <a:pPr marL="457200" lvl="1" indent="0">
              <a:buNone/>
            </a:pPr>
            <a:r>
              <a:rPr lang="en-US" dirty="0" smtClean="0">
                <a:latin typeface="Arial Narrow"/>
              </a:rPr>
              <a:t>→  </a:t>
            </a:r>
            <a:r>
              <a:rPr lang="en-US" dirty="0" smtClean="0"/>
              <a:t>i.e. we will use the </a:t>
            </a:r>
            <a:r>
              <a:rPr lang="en-US" b="1" dirty="0" smtClean="0"/>
              <a:t>reciprocal lattice, </a:t>
            </a:r>
            <a:r>
              <a:rPr lang="en-US" dirty="0" smtClean="0"/>
              <a:t>which will be the topic of </a:t>
            </a:r>
            <a:r>
              <a:rPr lang="en-US" smtClean="0"/>
              <a:t>next lecture</a:t>
            </a:r>
            <a:endParaRPr lang="en-US" dirty="0"/>
          </a:p>
        </p:txBody>
      </p:sp>
    </p:spTree>
    <p:extLst>
      <p:ext uri="{BB962C8B-B14F-4D97-AF65-F5344CB8AC3E}">
        <p14:creationId xmlns:p14="http://schemas.microsoft.com/office/powerpoint/2010/main" val="125571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95" y="-13379"/>
            <a:ext cx="10515600" cy="1325563"/>
          </a:xfrm>
        </p:spPr>
        <p:txBody>
          <a:bodyPr/>
          <a:lstStyle/>
          <a:p>
            <a:r>
              <a:rPr lang="en-US" dirty="0" smtClean="0"/>
              <a:t>Crystallography- Origins in geology</a:t>
            </a:r>
            <a:endParaRPr lang="en-US" dirty="0"/>
          </a:p>
        </p:txBody>
      </p:sp>
      <p:sp>
        <p:nvSpPr>
          <p:cNvPr id="3" name="Content Placeholder 2"/>
          <p:cNvSpPr>
            <a:spLocks noGrp="1"/>
          </p:cNvSpPr>
          <p:nvPr>
            <p:ph idx="1"/>
          </p:nvPr>
        </p:nvSpPr>
        <p:spPr>
          <a:xfrm>
            <a:off x="687275" y="4178056"/>
            <a:ext cx="10809155" cy="2902683"/>
          </a:xfrm>
        </p:spPr>
        <p:txBody>
          <a:bodyPr>
            <a:normAutofit/>
          </a:bodyPr>
          <a:lstStyle/>
          <a:p>
            <a:r>
              <a:rPr lang="en-US" sz="2000" dirty="0" smtClean="0"/>
              <a:t>The atomic theory of atoms has long been proposed to explain sharp angles and flat planes (“facets”) of naturally occurring crystals.</a:t>
            </a:r>
          </a:p>
          <a:p>
            <a:r>
              <a:rPr lang="en-US" sz="2000" dirty="0" smtClean="0"/>
              <a:t>Types of different crystal structures were categorized, and formed the foundation of the field of </a:t>
            </a:r>
            <a:r>
              <a:rPr lang="en-US" sz="2000" i="1" dirty="0" smtClean="0"/>
              <a:t>crystallography</a:t>
            </a:r>
            <a:r>
              <a:rPr lang="en-US" sz="2000" dirty="0" smtClean="0"/>
              <a:t>.</a:t>
            </a:r>
          </a:p>
          <a:p>
            <a:r>
              <a:rPr lang="en-US" sz="2000" dirty="0" smtClean="0"/>
              <a:t>In 1848, French physicist (and crystallographer and applied mathematician) demonstrated that there were only 7 “types” of crystals, embodying 14 distinct “symmetries”.</a:t>
            </a:r>
          </a:p>
          <a:p>
            <a:r>
              <a:rPr lang="en-US" sz="2000" dirty="0" smtClean="0"/>
              <a:t>This work was verified and greatly expanded upon in the 20</a:t>
            </a:r>
            <a:r>
              <a:rPr lang="en-US" sz="2000" baseline="30000" dirty="0" smtClean="0"/>
              <a:t>th</a:t>
            </a:r>
            <a:r>
              <a:rPr lang="en-US" sz="2000" dirty="0" smtClean="0"/>
              <a:t> century with the advent of </a:t>
            </a:r>
            <a:r>
              <a:rPr lang="en-US" sz="2000" i="1" dirty="0" smtClean="0"/>
              <a:t>x-ray diffraction</a:t>
            </a:r>
            <a:r>
              <a:rPr lang="en-US" sz="2000" dirty="0" smtClean="0"/>
              <a:t>. (e.g. work W. Henry and W. Lawrence Bragg, 1913)</a:t>
            </a:r>
            <a:endParaRPr lang="en-US" sz="2000" dirty="0"/>
          </a:p>
        </p:txBody>
      </p:sp>
      <p:pic>
        <p:nvPicPr>
          <p:cNvPr id="4" name="Picture 3"/>
          <p:cNvPicPr>
            <a:picLocks noChangeAspect="1"/>
          </p:cNvPicPr>
          <p:nvPr/>
        </p:nvPicPr>
        <p:blipFill>
          <a:blip r:embed="rId2"/>
          <a:stretch>
            <a:fillRect/>
          </a:stretch>
        </p:blipFill>
        <p:spPr>
          <a:xfrm>
            <a:off x="9284813" y="1192932"/>
            <a:ext cx="1581054" cy="1143868"/>
          </a:xfrm>
          <a:prstGeom prst="rect">
            <a:avLst/>
          </a:prstGeom>
        </p:spPr>
      </p:pic>
      <p:pic>
        <p:nvPicPr>
          <p:cNvPr id="5" name="Picture 4" descr="Image result for geology crys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880" y="1170096"/>
            <a:ext cx="6345777" cy="2827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0877439" y="10637"/>
            <a:ext cx="1087915" cy="1523080"/>
          </a:xfrm>
          <a:prstGeom prst="rect">
            <a:avLst/>
          </a:prstGeom>
        </p:spPr>
      </p:pic>
      <p:pic>
        <p:nvPicPr>
          <p:cNvPr id="8" name="Picture 7"/>
          <p:cNvPicPr>
            <a:picLocks noChangeAspect="1"/>
          </p:cNvPicPr>
          <p:nvPr/>
        </p:nvPicPr>
        <p:blipFill>
          <a:blip r:embed="rId5"/>
          <a:stretch>
            <a:fillRect/>
          </a:stretch>
        </p:blipFill>
        <p:spPr>
          <a:xfrm>
            <a:off x="9284813" y="0"/>
            <a:ext cx="1592626" cy="1192932"/>
          </a:xfrm>
          <a:prstGeom prst="rect">
            <a:avLst/>
          </a:prstGeom>
        </p:spPr>
      </p:pic>
      <p:pic>
        <p:nvPicPr>
          <p:cNvPr id="9" name="Picture 12" descr="Image result for geology cryst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7438" y="1533716"/>
            <a:ext cx="1087915" cy="87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3738" y="3321347"/>
            <a:ext cx="1661609" cy="646331"/>
          </a:xfrm>
          <a:prstGeom prst="rect">
            <a:avLst/>
          </a:prstGeom>
          <a:noFill/>
        </p:spPr>
        <p:txBody>
          <a:bodyPr wrap="none" rtlCol="0">
            <a:spAutoFit/>
          </a:bodyPr>
          <a:lstStyle/>
          <a:p>
            <a:r>
              <a:rPr lang="en-US" dirty="0" err="1" smtClean="0"/>
              <a:t>Auguste</a:t>
            </a:r>
            <a:r>
              <a:rPr lang="en-US" dirty="0" smtClean="0"/>
              <a:t> </a:t>
            </a:r>
            <a:r>
              <a:rPr lang="en-US" dirty="0" err="1" smtClean="0"/>
              <a:t>Bravais</a:t>
            </a:r>
            <a:endParaRPr lang="en-US" dirty="0" smtClean="0"/>
          </a:p>
          <a:p>
            <a:r>
              <a:rPr lang="en-US" dirty="0" smtClean="0"/>
              <a:t>1811-1863</a:t>
            </a:r>
            <a:endParaRPr lang="en-US" dirty="0"/>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38" y="1102445"/>
            <a:ext cx="1506277" cy="213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492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157260" y="2961995"/>
            <a:ext cx="3867590" cy="3083886"/>
          </a:xfrm>
          <a:prstGeom prst="rect">
            <a:avLst/>
          </a:prstGeom>
        </p:spPr>
      </p:pic>
      <p:grpSp>
        <p:nvGrpSpPr>
          <p:cNvPr id="8" name="Group 7"/>
          <p:cNvGrpSpPr/>
          <p:nvPr/>
        </p:nvGrpSpPr>
        <p:grpSpPr>
          <a:xfrm>
            <a:off x="6584997" y="2735323"/>
            <a:ext cx="4824446" cy="3618335"/>
            <a:chOff x="6584997" y="2735323"/>
            <a:chExt cx="4824446" cy="3618335"/>
          </a:xfrm>
        </p:grpSpPr>
        <p:pic>
          <p:nvPicPr>
            <p:cNvPr id="4100" name="Picture 4" descr="http://nano-physics.pbworks.com/f/1241751922/cryst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97" y="2735323"/>
              <a:ext cx="4824446" cy="36183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52570" y="6045881"/>
              <a:ext cx="2156873" cy="307777"/>
            </a:xfrm>
            <a:prstGeom prst="rect">
              <a:avLst/>
            </a:prstGeom>
            <a:noFill/>
          </p:spPr>
          <p:txBody>
            <a:bodyPr wrap="none" rtlCol="0">
              <a:spAutoFit/>
            </a:bodyPr>
            <a:lstStyle/>
            <a:p>
              <a:r>
                <a:rPr lang="en-US" sz="1400" dirty="0" smtClean="0"/>
                <a:t>nano-physics.pbworks.com</a:t>
              </a:r>
              <a:endParaRPr lang="en-US" sz="1400" dirty="0"/>
            </a:p>
          </p:txBody>
        </p:sp>
      </p:grpSp>
      <p:sp>
        <p:nvSpPr>
          <p:cNvPr id="2" name="Title 1"/>
          <p:cNvSpPr>
            <a:spLocks noGrp="1"/>
          </p:cNvSpPr>
          <p:nvPr>
            <p:ph type="title"/>
          </p:nvPr>
        </p:nvSpPr>
        <p:spPr/>
        <p:txBody>
          <a:bodyPr/>
          <a:lstStyle/>
          <a:p>
            <a:r>
              <a:rPr lang="en-US" dirty="0" smtClean="0"/>
              <a:t>Crystals- a mathematical description</a:t>
            </a:r>
            <a:endParaRPr lang="en-US" dirty="0"/>
          </a:p>
        </p:txBody>
      </p:sp>
      <p:sp>
        <p:nvSpPr>
          <p:cNvPr id="3" name="Content Placeholder 2"/>
          <p:cNvSpPr>
            <a:spLocks noGrp="1"/>
          </p:cNvSpPr>
          <p:nvPr>
            <p:ph idx="1"/>
          </p:nvPr>
        </p:nvSpPr>
        <p:spPr>
          <a:xfrm>
            <a:off x="720969" y="1645871"/>
            <a:ext cx="10515600" cy="4351338"/>
          </a:xfrm>
        </p:spPr>
        <p:txBody>
          <a:bodyPr/>
          <a:lstStyle/>
          <a:p>
            <a:r>
              <a:rPr lang="en-US" dirty="0" smtClean="0"/>
              <a:t>A </a:t>
            </a:r>
            <a:r>
              <a:rPr lang="en-US" i="1" dirty="0" smtClean="0"/>
              <a:t>crystal</a:t>
            </a:r>
            <a:r>
              <a:rPr lang="en-US" dirty="0" smtClean="0"/>
              <a:t> is defined to be a </a:t>
            </a:r>
            <a:r>
              <a:rPr lang="en-US" i="1" dirty="0" smtClean="0"/>
              <a:t>repeating,</a:t>
            </a:r>
            <a:r>
              <a:rPr lang="en-US" dirty="0" smtClean="0"/>
              <a:t> </a:t>
            </a:r>
            <a:r>
              <a:rPr lang="en-US" i="1" dirty="0" smtClean="0"/>
              <a:t>regular array of atoms.</a:t>
            </a:r>
          </a:p>
          <a:p>
            <a:r>
              <a:rPr lang="en-US" dirty="0" smtClean="0"/>
              <a:t>A proper mathematical description must account for </a:t>
            </a:r>
            <a:r>
              <a:rPr lang="en-US" i="1" dirty="0" smtClean="0"/>
              <a:t>what is repeating</a:t>
            </a:r>
            <a:r>
              <a:rPr lang="en-US" dirty="0" smtClean="0"/>
              <a:t> and </a:t>
            </a:r>
            <a:r>
              <a:rPr lang="en-US" i="1" dirty="0" smtClean="0"/>
              <a:t>how it is repeating.</a:t>
            </a:r>
          </a:p>
          <a:p>
            <a:r>
              <a:rPr lang="en-US" dirty="0" smtClean="0"/>
              <a:t>Two parts treated separately:</a:t>
            </a:r>
          </a:p>
          <a:p>
            <a:pPr lvl="1"/>
            <a:r>
              <a:rPr lang="en-US" dirty="0" smtClean="0"/>
              <a:t>The fundamental repeating unit is </a:t>
            </a:r>
          </a:p>
          <a:p>
            <a:pPr marL="457200" lvl="1" indent="0">
              <a:buNone/>
            </a:pPr>
            <a:r>
              <a:rPr lang="en-US" dirty="0"/>
              <a:t>r</a:t>
            </a:r>
            <a:r>
              <a:rPr lang="en-US" dirty="0" smtClean="0"/>
              <a:t>eferred to as the </a:t>
            </a:r>
            <a:r>
              <a:rPr lang="en-US" b="1" dirty="0" smtClean="0"/>
              <a:t>basis</a:t>
            </a:r>
            <a:r>
              <a:rPr lang="en-US" dirty="0" smtClean="0"/>
              <a:t>.</a:t>
            </a:r>
          </a:p>
          <a:p>
            <a:pPr lvl="1"/>
            <a:r>
              <a:rPr lang="en-US" dirty="0" smtClean="0"/>
              <a:t>How the basis repeats is specified by </a:t>
            </a:r>
          </a:p>
          <a:p>
            <a:pPr marL="457200" lvl="1" indent="0">
              <a:buNone/>
            </a:pPr>
            <a:r>
              <a:rPr lang="en-US" dirty="0" smtClean="0"/>
              <a:t>Identifying the underlying </a:t>
            </a:r>
            <a:r>
              <a:rPr lang="en-US" b="1" dirty="0" smtClean="0"/>
              <a:t>lattice</a:t>
            </a:r>
            <a:r>
              <a:rPr lang="en-US" dirty="0" smtClean="0"/>
              <a:t>. </a:t>
            </a:r>
            <a:endParaRPr lang="en-US" dirty="0"/>
          </a:p>
        </p:txBody>
      </p:sp>
      <p:pic>
        <p:nvPicPr>
          <p:cNvPr id="4" name="Picture 3"/>
          <p:cNvPicPr>
            <a:picLocks noChangeAspect="1"/>
          </p:cNvPicPr>
          <p:nvPr/>
        </p:nvPicPr>
        <p:blipFill>
          <a:blip r:embed="rId4"/>
          <a:stretch>
            <a:fillRect/>
          </a:stretch>
        </p:blipFill>
        <p:spPr>
          <a:xfrm>
            <a:off x="6391048" y="2824358"/>
            <a:ext cx="4704958" cy="3440266"/>
          </a:xfrm>
          <a:prstGeom prst="rect">
            <a:avLst/>
          </a:prstGeom>
        </p:spPr>
      </p:pic>
      <p:sp>
        <p:nvSpPr>
          <p:cNvPr id="5" name="TextBox 4"/>
          <p:cNvSpPr txBox="1"/>
          <p:nvPr/>
        </p:nvSpPr>
        <p:spPr>
          <a:xfrm>
            <a:off x="699538" y="5372072"/>
            <a:ext cx="5242269" cy="523220"/>
          </a:xfrm>
          <a:prstGeom prst="rect">
            <a:avLst/>
          </a:prstGeom>
          <a:noFill/>
        </p:spPr>
        <p:txBody>
          <a:bodyPr wrap="none" rtlCol="0">
            <a:spAutoFit/>
          </a:bodyPr>
          <a:lstStyle/>
          <a:p>
            <a:r>
              <a:rPr lang="en-US" sz="2800" b="1" dirty="0" smtClean="0"/>
              <a:t>Crystal structure =  lattice  +  basis</a:t>
            </a:r>
            <a:endParaRPr lang="en-US" sz="2800" b="1" dirty="0"/>
          </a:p>
        </p:txBody>
      </p:sp>
      <p:sp>
        <p:nvSpPr>
          <p:cNvPr id="6" name="TextBox 5"/>
          <p:cNvSpPr txBox="1"/>
          <p:nvPr/>
        </p:nvSpPr>
        <p:spPr>
          <a:xfrm>
            <a:off x="3055815" y="5895292"/>
            <a:ext cx="2841932" cy="369332"/>
          </a:xfrm>
          <a:prstGeom prst="rect">
            <a:avLst/>
          </a:prstGeom>
          <a:noFill/>
        </p:spPr>
        <p:txBody>
          <a:bodyPr wrap="none" rtlCol="0">
            <a:spAutoFit/>
          </a:bodyPr>
          <a:lstStyle/>
          <a:p>
            <a:r>
              <a:rPr lang="en-US" dirty="0" smtClean="0"/>
              <a:t>(or “</a:t>
            </a:r>
            <a:r>
              <a:rPr lang="en-US" b="1" dirty="0" err="1" smtClean="0"/>
              <a:t>Bravais</a:t>
            </a:r>
            <a:r>
              <a:rPr lang="en-US" b="1" dirty="0" smtClean="0"/>
              <a:t> lattice</a:t>
            </a:r>
            <a:r>
              <a:rPr lang="en-US" dirty="0" smtClean="0"/>
              <a:t>” + basis )</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6407" y="1737235"/>
            <a:ext cx="3111501" cy="389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8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81" y="99402"/>
            <a:ext cx="10515600" cy="1325563"/>
          </a:xfrm>
        </p:spPr>
        <p:txBody>
          <a:bodyPr/>
          <a:lstStyle/>
          <a:p>
            <a:r>
              <a:rPr lang="en-US" dirty="0" err="1" smtClean="0"/>
              <a:t>Bravais</a:t>
            </a:r>
            <a:r>
              <a:rPr lang="en-US" dirty="0" smtClean="0"/>
              <a:t> lattice</a:t>
            </a:r>
            <a:endParaRPr lang="en-US" dirty="0"/>
          </a:p>
        </p:txBody>
      </p:sp>
      <p:sp>
        <p:nvSpPr>
          <p:cNvPr id="3" name="Content Placeholder 2"/>
          <p:cNvSpPr>
            <a:spLocks noGrp="1"/>
          </p:cNvSpPr>
          <p:nvPr>
            <p:ph idx="1"/>
          </p:nvPr>
        </p:nvSpPr>
        <p:spPr>
          <a:xfrm>
            <a:off x="791307" y="1262918"/>
            <a:ext cx="10626969" cy="5341082"/>
          </a:xfrm>
        </p:spPr>
        <p:txBody>
          <a:bodyPr>
            <a:normAutofit/>
          </a:bodyPr>
          <a:lstStyle/>
          <a:p>
            <a:r>
              <a:rPr lang="en-US" dirty="0" smtClean="0"/>
              <a:t>A </a:t>
            </a:r>
            <a:r>
              <a:rPr lang="en-US" b="1" dirty="0" err="1" smtClean="0"/>
              <a:t>Bravais</a:t>
            </a:r>
            <a:r>
              <a:rPr lang="en-US" b="1" dirty="0" smtClean="0"/>
              <a:t> lattice</a:t>
            </a:r>
            <a:r>
              <a:rPr lang="en-US" dirty="0" smtClean="0"/>
              <a:t> (what Simon simply calls a “lattice”) is a mathematical construct, designed to describe the underlying periodicity of a crystal.</a:t>
            </a:r>
          </a:p>
          <a:p>
            <a:r>
              <a:rPr lang="en-US" dirty="0" smtClean="0"/>
              <a:t>There are two </a:t>
            </a:r>
            <a:r>
              <a:rPr lang="en-US" i="1" dirty="0" smtClean="0"/>
              <a:t>completely equivalent</a:t>
            </a:r>
            <a:r>
              <a:rPr lang="en-US" dirty="0" smtClean="0"/>
              <a:t> definitions:</a:t>
            </a:r>
          </a:p>
          <a:p>
            <a:pPr marL="914400" lvl="1" indent="-457200">
              <a:buFont typeface="+mj-lt"/>
              <a:buAutoNum type="arabicPeriod"/>
            </a:pPr>
            <a:r>
              <a:rPr lang="en-US" dirty="0" smtClean="0"/>
              <a:t>A </a:t>
            </a:r>
            <a:r>
              <a:rPr lang="en-US" dirty="0" err="1" smtClean="0"/>
              <a:t>Bravais</a:t>
            </a:r>
            <a:r>
              <a:rPr lang="en-US" dirty="0" smtClean="0"/>
              <a:t> lattice is a set of all points in space with position vectors, </a:t>
            </a:r>
            <a:r>
              <a:rPr lang="en-US" b="1" dirty="0" smtClean="0"/>
              <a:t>R</a:t>
            </a:r>
            <a:r>
              <a:rPr lang="en-US" dirty="0" smtClean="0"/>
              <a:t>, of the form</a:t>
            </a:r>
          </a:p>
          <a:p>
            <a:pPr marL="914400" lvl="1" indent="-457200">
              <a:buFont typeface="+mj-lt"/>
              <a:buAutoNum type="arabicPeriod"/>
            </a:pPr>
            <a:endParaRPr lang="en-US" dirty="0"/>
          </a:p>
          <a:p>
            <a:pPr marL="457200" lvl="1" indent="0">
              <a:buNone/>
            </a:pPr>
            <a:r>
              <a:rPr lang="en-US" dirty="0" smtClean="0"/>
              <a:t>	where </a:t>
            </a:r>
            <a:r>
              <a:rPr lang="en-US" b="1" dirty="0" smtClean="0"/>
              <a:t>a</a:t>
            </a:r>
            <a:r>
              <a:rPr lang="en-US" baseline="-25000" dirty="0" smtClean="0"/>
              <a:t>1</a:t>
            </a:r>
            <a:r>
              <a:rPr lang="en-US" dirty="0" smtClean="0"/>
              <a:t>, </a:t>
            </a:r>
            <a:r>
              <a:rPr lang="en-US" b="1" dirty="0" smtClean="0"/>
              <a:t>a</a:t>
            </a:r>
            <a:r>
              <a:rPr lang="en-US" baseline="-25000" dirty="0" smtClean="0"/>
              <a:t>2</a:t>
            </a:r>
            <a:r>
              <a:rPr lang="en-US" b="1" dirty="0" smtClean="0"/>
              <a:t> </a:t>
            </a:r>
            <a:r>
              <a:rPr lang="en-US" dirty="0" smtClean="0"/>
              <a:t>and </a:t>
            </a:r>
            <a:r>
              <a:rPr lang="en-US" b="1" dirty="0" smtClean="0"/>
              <a:t>a</a:t>
            </a:r>
            <a:r>
              <a:rPr lang="en-US" baseline="-25000" dirty="0" smtClean="0"/>
              <a:t>3</a:t>
            </a:r>
            <a:r>
              <a:rPr lang="en-US" dirty="0" smtClean="0"/>
              <a:t> are any three independent vectors, and </a:t>
            </a:r>
            <a:r>
              <a:rPr lang="en-US" dirty="0" err="1" smtClean="0"/>
              <a:t>n</a:t>
            </a:r>
            <a:r>
              <a:rPr lang="en-US" baseline="-25000" dirty="0" err="1" smtClean="0"/>
              <a:t>i</a:t>
            </a:r>
            <a:r>
              <a:rPr lang="en-US" dirty="0" smtClean="0">
                <a:sym typeface="Symbol"/>
              </a:rPr>
              <a:t>.</a:t>
            </a:r>
          </a:p>
          <a:p>
            <a:pPr marL="914400" lvl="1" indent="-457200">
              <a:buAutoNum type="arabicPeriod" startAt="2"/>
            </a:pPr>
            <a:r>
              <a:rPr lang="en-US" dirty="0" smtClean="0">
                <a:sym typeface="Symbol"/>
              </a:rPr>
              <a:t>A </a:t>
            </a:r>
            <a:r>
              <a:rPr lang="en-US" dirty="0" err="1" smtClean="0">
                <a:sym typeface="Symbol"/>
              </a:rPr>
              <a:t>Bravais</a:t>
            </a:r>
            <a:r>
              <a:rPr lang="en-US" dirty="0" smtClean="0">
                <a:sym typeface="Symbol"/>
              </a:rPr>
              <a:t> lattice is an </a:t>
            </a:r>
            <a:r>
              <a:rPr lang="en-US" i="1" dirty="0" smtClean="0">
                <a:sym typeface="Symbol"/>
              </a:rPr>
              <a:t>infinite</a:t>
            </a:r>
            <a:r>
              <a:rPr lang="en-US" dirty="0" smtClean="0">
                <a:sym typeface="Symbol"/>
              </a:rPr>
              <a:t> array of discrete points with an arrangement and orientation which looks </a:t>
            </a:r>
            <a:r>
              <a:rPr lang="en-US" i="1" dirty="0" smtClean="0">
                <a:sym typeface="Symbol"/>
              </a:rPr>
              <a:t>exactly</a:t>
            </a:r>
            <a:r>
              <a:rPr lang="en-US" dirty="0" smtClean="0">
                <a:sym typeface="Symbol"/>
              </a:rPr>
              <a:t> the same at each point.</a:t>
            </a:r>
          </a:p>
          <a:p>
            <a:endParaRPr lang="en-US" dirty="0" smtClean="0">
              <a:sym typeface="Symbol"/>
            </a:endParaRPr>
          </a:p>
          <a:p>
            <a:r>
              <a:rPr lang="en-US" dirty="0" smtClean="0">
                <a:sym typeface="Symbol"/>
              </a:rPr>
              <a:t>NB- Definition 2 is handy for first impressions, but definition 1 will form the foundation for our mathematical treatment.</a:t>
            </a:r>
          </a:p>
          <a:p>
            <a:pPr marL="914400" lvl="1" indent="-457200">
              <a:buFont typeface="+mj-lt"/>
              <a:buAutoNum type="arabicPeriod"/>
            </a:pPr>
            <a:endParaRPr lang="en-US" dirty="0"/>
          </a:p>
        </p:txBody>
      </p:sp>
      <p:sp>
        <p:nvSpPr>
          <p:cNvPr id="4" name="TextBox 3"/>
          <p:cNvSpPr txBox="1"/>
          <p:nvPr/>
        </p:nvSpPr>
        <p:spPr>
          <a:xfrm>
            <a:off x="4189042" y="3053232"/>
            <a:ext cx="3493478" cy="830997"/>
          </a:xfrm>
          <a:prstGeom prst="rect">
            <a:avLst/>
          </a:prstGeom>
          <a:noFill/>
        </p:spPr>
        <p:txBody>
          <a:bodyPr wrap="square" rtlCol="0">
            <a:spAutoFit/>
          </a:bodyPr>
          <a:lstStyle/>
          <a:p>
            <a:r>
              <a:rPr lang="en-US" sz="2400" b="1" dirty="0" smtClean="0"/>
              <a:t>R </a:t>
            </a:r>
            <a:r>
              <a:rPr lang="en-US" sz="2400" dirty="0" smtClean="0"/>
              <a:t>= n</a:t>
            </a:r>
            <a:r>
              <a:rPr lang="en-US" sz="2400" baseline="-25000" dirty="0" smtClean="0"/>
              <a:t>1</a:t>
            </a:r>
            <a:r>
              <a:rPr lang="en-US" sz="2400" b="1" dirty="0" smtClean="0"/>
              <a:t>a</a:t>
            </a:r>
            <a:r>
              <a:rPr lang="en-US" sz="2400" baseline="-25000" dirty="0" smtClean="0"/>
              <a:t>1 </a:t>
            </a:r>
            <a:r>
              <a:rPr lang="en-US" sz="2400" dirty="0" smtClean="0"/>
              <a:t>+ n</a:t>
            </a:r>
            <a:r>
              <a:rPr lang="en-US" sz="2400" baseline="-25000" dirty="0" smtClean="0"/>
              <a:t>2</a:t>
            </a:r>
            <a:r>
              <a:rPr lang="en-US" sz="2400" b="1" dirty="0" smtClean="0"/>
              <a:t>a</a:t>
            </a:r>
            <a:r>
              <a:rPr lang="en-US" sz="2400" baseline="-25000" dirty="0"/>
              <a:t>2</a:t>
            </a:r>
            <a:r>
              <a:rPr lang="en-US" sz="2400" baseline="-25000" dirty="0" smtClean="0"/>
              <a:t> </a:t>
            </a:r>
            <a:r>
              <a:rPr lang="en-US" sz="2400" dirty="0" smtClean="0"/>
              <a:t>+ n</a:t>
            </a:r>
            <a:r>
              <a:rPr lang="en-US" sz="2400" baseline="-25000" dirty="0" smtClean="0"/>
              <a:t>3</a:t>
            </a:r>
            <a:r>
              <a:rPr lang="en-US" sz="2400" b="1" dirty="0" smtClean="0"/>
              <a:t>a</a:t>
            </a:r>
            <a:r>
              <a:rPr lang="en-US" sz="2400" baseline="-25000" dirty="0"/>
              <a:t>3</a:t>
            </a:r>
            <a:endParaRPr lang="en-US" sz="2400" b="1" dirty="0"/>
          </a:p>
          <a:p>
            <a:endParaRPr lang="en-US" sz="2400" b="1" dirty="0"/>
          </a:p>
        </p:txBody>
      </p:sp>
    </p:spTree>
    <p:extLst>
      <p:ext uri="{BB962C8B-B14F-4D97-AF65-F5344CB8AC3E}">
        <p14:creationId xmlns:p14="http://schemas.microsoft.com/office/powerpoint/2010/main" val="928800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39" y="99402"/>
            <a:ext cx="10515600" cy="1325563"/>
          </a:xfrm>
        </p:spPr>
        <p:txBody>
          <a:bodyPr/>
          <a:lstStyle/>
          <a:p>
            <a:r>
              <a:rPr lang="en-US" dirty="0" smtClean="0"/>
              <a:t>Properties of a </a:t>
            </a:r>
            <a:r>
              <a:rPr lang="en-US" dirty="0" err="1" smtClean="0"/>
              <a:t>Bravais</a:t>
            </a:r>
            <a:r>
              <a:rPr lang="en-US" dirty="0" smtClean="0"/>
              <a:t> lattice</a:t>
            </a:r>
            <a:endParaRPr lang="en-US" dirty="0"/>
          </a:p>
        </p:txBody>
      </p:sp>
      <p:sp>
        <p:nvSpPr>
          <p:cNvPr id="3" name="Content Placeholder 2"/>
          <p:cNvSpPr>
            <a:spLocks noGrp="1"/>
          </p:cNvSpPr>
          <p:nvPr>
            <p:ph idx="1"/>
          </p:nvPr>
        </p:nvSpPr>
        <p:spPr>
          <a:xfrm>
            <a:off x="783492" y="1528640"/>
            <a:ext cx="10515600" cy="4351338"/>
          </a:xfrm>
        </p:spPr>
        <p:txBody>
          <a:bodyPr>
            <a:normAutofit/>
          </a:bodyPr>
          <a:lstStyle/>
          <a:p>
            <a:r>
              <a:rPr lang="en-US" dirty="0" smtClean="0"/>
              <a:t>Seemingly general, there are actually a finite set of possible </a:t>
            </a:r>
            <a:r>
              <a:rPr lang="en-US" dirty="0" err="1" smtClean="0"/>
              <a:t>Bravais</a:t>
            </a:r>
            <a:r>
              <a:rPr lang="en-US" dirty="0" smtClean="0"/>
              <a:t> lattices (14 in 3D), determined by the underlying symmetries (more on this later).</a:t>
            </a:r>
          </a:p>
          <a:p>
            <a:r>
              <a:rPr lang="en-US" dirty="0"/>
              <a:t>Q</a:t>
            </a:r>
            <a:r>
              <a:rPr lang="en-US" dirty="0" smtClean="0"/>
              <a:t>uick inspection shows that </a:t>
            </a:r>
            <a:r>
              <a:rPr lang="en-US" i="1" u="sng" dirty="0" smtClean="0"/>
              <a:t>not every lattice is a </a:t>
            </a:r>
            <a:r>
              <a:rPr lang="en-US" i="1" u="sng" dirty="0" err="1" smtClean="0"/>
              <a:t>Bravais</a:t>
            </a:r>
            <a:r>
              <a:rPr lang="en-US" i="1" u="sng" dirty="0"/>
              <a:t> </a:t>
            </a:r>
            <a:r>
              <a:rPr lang="en-US" i="1" u="sng" dirty="0" smtClean="0"/>
              <a:t>lattice</a:t>
            </a:r>
            <a:r>
              <a:rPr lang="en-US" dirty="0" smtClean="0"/>
              <a:t>! A good counterexample is the common honeycomb:</a:t>
            </a:r>
          </a:p>
          <a:p>
            <a:endParaRPr lang="en-US" dirty="0"/>
          </a:p>
          <a:p>
            <a:endParaRPr lang="en-US" dirty="0" smtClean="0"/>
          </a:p>
          <a:p>
            <a:endParaRPr lang="en-US" dirty="0"/>
          </a:p>
          <a:p>
            <a:endParaRPr lang="en-US" dirty="0" smtClean="0"/>
          </a:p>
        </p:txBody>
      </p:sp>
      <p:pic>
        <p:nvPicPr>
          <p:cNvPr id="6" name="Picture 5"/>
          <p:cNvPicPr>
            <a:picLocks noChangeAspect="1"/>
          </p:cNvPicPr>
          <p:nvPr/>
        </p:nvPicPr>
        <p:blipFill>
          <a:blip r:embed="rId2"/>
          <a:stretch>
            <a:fillRect/>
          </a:stretch>
        </p:blipFill>
        <p:spPr>
          <a:xfrm>
            <a:off x="2946094" y="3791864"/>
            <a:ext cx="5935783" cy="2984074"/>
          </a:xfrm>
          <a:prstGeom prst="rect">
            <a:avLst/>
          </a:prstGeom>
        </p:spPr>
      </p:pic>
    </p:spTree>
    <p:extLst>
      <p:ext uri="{BB962C8B-B14F-4D97-AF65-F5344CB8AC3E}">
        <p14:creationId xmlns:p14="http://schemas.microsoft.com/office/powerpoint/2010/main" val="2739522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62" y="208817"/>
            <a:ext cx="10515600" cy="1325563"/>
          </a:xfrm>
        </p:spPr>
        <p:txBody>
          <a:bodyPr/>
          <a:lstStyle/>
          <a:p>
            <a:r>
              <a:rPr lang="en-US" dirty="0" smtClean="0"/>
              <a:t>Primitive vectors and unit cells</a:t>
            </a:r>
            <a:endParaRPr lang="en-US" dirty="0"/>
          </a:p>
        </p:txBody>
      </p:sp>
      <p:sp>
        <p:nvSpPr>
          <p:cNvPr id="3" name="Content Placeholder 2"/>
          <p:cNvSpPr>
            <a:spLocks noGrp="1"/>
          </p:cNvSpPr>
          <p:nvPr>
            <p:ph idx="1"/>
          </p:nvPr>
        </p:nvSpPr>
        <p:spPr>
          <a:xfrm>
            <a:off x="533400" y="1387969"/>
            <a:ext cx="10515600" cy="4351338"/>
          </a:xfrm>
        </p:spPr>
        <p:txBody>
          <a:bodyPr/>
          <a:lstStyle/>
          <a:p>
            <a:r>
              <a:rPr lang="en-US" sz="2400" i="1" dirty="0" smtClean="0"/>
              <a:t>If</a:t>
            </a:r>
            <a:r>
              <a:rPr lang="en-US" sz="2400" dirty="0" smtClean="0"/>
              <a:t> one is looking at a </a:t>
            </a:r>
            <a:r>
              <a:rPr lang="en-US" sz="2400" dirty="0" err="1" smtClean="0"/>
              <a:t>Bravais</a:t>
            </a:r>
            <a:r>
              <a:rPr lang="en-US" sz="2400" dirty="0" smtClean="0"/>
              <a:t> lattice, it is possible to describe all points using the position vector </a:t>
            </a:r>
            <a:r>
              <a:rPr lang="en-US" sz="2400" b="1" dirty="0"/>
              <a:t>R </a:t>
            </a:r>
            <a:r>
              <a:rPr lang="en-US" sz="2400" dirty="0"/>
              <a:t>= n</a:t>
            </a:r>
            <a:r>
              <a:rPr lang="en-US" sz="2400" baseline="-25000" dirty="0"/>
              <a:t>1</a:t>
            </a:r>
            <a:r>
              <a:rPr lang="en-US" sz="2400" b="1" dirty="0"/>
              <a:t>a</a:t>
            </a:r>
            <a:r>
              <a:rPr lang="en-US" sz="2400" baseline="-25000" dirty="0"/>
              <a:t>1 </a:t>
            </a:r>
            <a:r>
              <a:rPr lang="en-US" sz="2400" dirty="0"/>
              <a:t>+ n</a:t>
            </a:r>
            <a:r>
              <a:rPr lang="en-US" sz="2400" baseline="-25000" dirty="0"/>
              <a:t>2</a:t>
            </a:r>
            <a:r>
              <a:rPr lang="en-US" sz="2400" b="1" dirty="0"/>
              <a:t>a</a:t>
            </a:r>
            <a:r>
              <a:rPr lang="en-US" sz="2400" baseline="-25000" dirty="0"/>
              <a:t>2 </a:t>
            </a:r>
            <a:r>
              <a:rPr lang="en-US" sz="2400" dirty="0"/>
              <a:t>+ </a:t>
            </a:r>
            <a:r>
              <a:rPr lang="en-US" sz="2400" dirty="0" smtClean="0"/>
              <a:t>n</a:t>
            </a:r>
            <a:r>
              <a:rPr lang="en-US" sz="2400" baseline="-25000" dirty="0" smtClean="0"/>
              <a:t>3</a:t>
            </a:r>
            <a:r>
              <a:rPr lang="en-US" sz="2400" b="1" dirty="0" smtClean="0"/>
              <a:t>a</a:t>
            </a:r>
            <a:r>
              <a:rPr lang="en-US" sz="2400" baseline="-25000" dirty="0" smtClean="0"/>
              <a:t>3</a:t>
            </a:r>
            <a:r>
              <a:rPr lang="en-US" sz="2400" dirty="0" smtClean="0"/>
              <a:t>. </a:t>
            </a:r>
            <a:r>
              <a:rPr lang="en-US" sz="2400" dirty="0">
                <a:sym typeface="Symbol"/>
              </a:rPr>
              <a:t>Here, the vectors </a:t>
            </a:r>
            <a:r>
              <a:rPr lang="en-US" sz="2400" b="1" dirty="0" err="1">
                <a:sym typeface="Symbol"/>
              </a:rPr>
              <a:t>a</a:t>
            </a:r>
            <a:r>
              <a:rPr lang="en-US" sz="2400" baseline="-25000" dirty="0" err="1">
                <a:sym typeface="Symbol"/>
              </a:rPr>
              <a:t>i</a:t>
            </a:r>
            <a:r>
              <a:rPr lang="en-US" sz="2400" dirty="0">
                <a:sym typeface="Symbol"/>
              </a:rPr>
              <a:t> are known as </a:t>
            </a:r>
            <a:r>
              <a:rPr lang="en-US" sz="2400" b="1" dirty="0" smtClean="0">
                <a:sym typeface="Symbol"/>
              </a:rPr>
              <a:t>primitive lattice </a:t>
            </a:r>
            <a:r>
              <a:rPr lang="en-US" sz="2400" b="1" dirty="0">
                <a:sym typeface="Symbol"/>
              </a:rPr>
              <a:t>vectors</a:t>
            </a:r>
            <a:r>
              <a:rPr lang="en-US" sz="2400" dirty="0">
                <a:sym typeface="Symbol"/>
              </a:rPr>
              <a:t> and the integers </a:t>
            </a:r>
            <a:r>
              <a:rPr lang="en-US" sz="2400" dirty="0" err="1">
                <a:sym typeface="Symbol"/>
              </a:rPr>
              <a:t>n</a:t>
            </a:r>
            <a:r>
              <a:rPr lang="en-US" sz="2400" baseline="-25000" dirty="0" err="1">
                <a:sym typeface="Symbol"/>
              </a:rPr>
              <a:t>i</a:t>
            </a:r>
            <a:r>
              <a:rPr lang="en-US" sz="2400" dirty="0">
                <a:sym typeface="Symbol"/>
              </a:rPr>
              <a:t> are known as </a:t>
            </a:r>
            <a:r>
              <a:rPr lang="en-US" sz="2400" b="1" dirty="0">
                <a:sym typeface="Symbol"/>
              </a:rPr>
              <a:t>lattice indices</a:t>
            </a:r>
            <a:r>
              <a:rPr lang="en-US" sz="2400" dirty="0" smtClean="0">
                <a:sym typeface="Symbol"/>
              </a:rPr>
              <a:t>.</a:t>
            </a:r>
          </a:p>
          <a:p>
            <a:r>
              <a:rPr lang="en-US" sz="2400" dirty="0" smtClean="0">
                <a:sym typeface="Symbol"/>
              </a:rPr>
              <a:t>In general, the repeating volume (area in 2D) in a crystal is known as the </a:t>
            </a:r>
            <a:r>
              <a:rPr lang="en-US" sz="2400" b="1" dirty="0" smtClean="0">
                <a:sym typeface="Symbol"/>
              </a:rPr>
              <a:t>unit cell</a:t>
            </a:r>
            <a:r>
              <a:rPr lang="en-US" sz="2400" dirty="0" smtClean="0">
                <a:sym typeface="Symbol"/>
              </a:rPr>
              <a:t>. For a </a:t>
            </a:r>
            <a:r>
              <a:rPr lang="en-US" sz="2400" dirty="0" err="1" smtClean="0">
                <a:sym typeface="Symbol"/>
              </a:rPr>
              <a:t>Bravais</a:t>
            </a:r>
            <a:r>
              <a:rPr lang="en-US" sz="2400" dirty="0" smtClean="0">
                <a:sym typeface="Symbol"/>
              </a:rPr>
              <a:t> lattice, the </a:t>
            </a:r>
            <a:r>
              <a:rPr lang="en-US" sz="2400" dirty="0">
                <a:sym typeface="Symbol"/>
              </a:rPr>
              <a:t>primitive lattice vectors </a:t>
            </a:r>
            <a:r>
              <a:rPr lang="en-US" sz="2400" dirty="0" smtClean="0">
                <a:sym typeface="Symbol"/>
              </a:rPr>
              <a:t> span the smallest possible volume, and the resulting unit cell is called the </a:t>
            </a:r>
            <a:r>
              <a:rPr lang="en-US" sz="2400" b="1" dirty="0" smtClean="0">
                <a:sym typeface="Symbol"/>
              </a:rPr>
              <a:t>primitive unit cell</a:t>
            </a:r>
            <a:r>
              <a:rPr lang="en-US" sz="2400" dirty="0" smtClean="0">
                <a:sym typeface="Symbol"/>
              </a:rPr>
              <a:t>.</a:t>
            </a:r>
          </a:p>
          <a:p>
            <a:r>
              <a:rPr lang="en-US" sz="2400" dirty="0" smtClean="0">
                <a:sym typeface="Symbol"/>
              </a:rPr>
              <a:t>Neither primitive basis vectors nor the primitive unit cells are unique!</a:t>
            </a:r>
            <a:endParaRPr lang="en-US" sz="2400" dirty="0"/>
          </a:p>
          <a:p>
            <a:endParaRPr lang="en-US" b="1" dirty="0"/>
          </a:p>
          <a:p>
            <a:endParaRPr lang="en-US" i="1" dirty="0"/>
          </a:p>
        </p:txBody>
      </p:sp>
      <p:pic>
        <p:nvPicPr>
          <p:cNvPr id="5" name="Picture 4"/>
          <p:cNvPicPr>
            <a:picLocks noChangeAspect="1"/>
          </p:cNvPicPr>
          <p:nvPr/>
        </p:nvPicPr>
        <p:blipFill>
          <a:blip r:embed="rId2"/>
          <a:stretch>
            <a:fillRect/>
          </a:stretch>
        </p:blipFill>
        <p:spPr>
          <a:xfrm>
            <a:off x="564130" y="4168957"/>
            <a:ext cx="4848388" cy="2569247"/>
          </a:xfrm>
          <a:prstGeom prst="rect">
            <a:avLst/>
          </a:prstGeom>
        </p:spPr>
      </p:pic>
      <p:pic>
        <p:nvPicPr>
          <p:cNvPr id="6" name="Content Placeholder 4"/>
          <p:cNvPicPr>
            <a:picLocks noChangeAspect="1"/>
          </p:cNvPicPr>
          <p:nvPr/>
        </p:nvPicPr>
        <p:blipFill>
          <a:blip r:embed="rId3"/>
          <a:stretch>
            <a:fillRect/>
          </a:stretch>
        </p:blipFill>
        <p:spPr>
          <a:xfrm>
            <a:off x="5931520" y="4301444"/>
            <a:ext cx="6075293" cy="2304271"/>
          </a:xfrm>
          <a:prstGeom prst="rect">
            <a:avLst/>
          </a:prstGeom>
        </p:spPr>
      </p:pic>
    </p:spTree>
    <p:extLst>
      <p:ext uri="{BB962C8B-B14F-4D97-AF65-F5344CB8AC3E}">
        <p14:creationId xmlns:p14="http://schemas.microsoft.com/office/powerpoint/2010/main" val="2764095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93187"/>
            <a:ext cx="10515600" cy="1325563"/>
          </a:xfrm>
        </p:spPr>
        <p:txBody>
          <a:bodyPr/>
          <a:lstStyle/>
          <a:p>
            <a:r>
              <a:rPr lang="en-US" dirty="0" smtClean="0"/>
              <a:t>Properties of primitive unit cells</a:t>
            </a:r>
            <a:endParaRPr lang="en-US" dirty="0"/>
          </a:p>
        </p:txBody>
      </p:sp>
      <p:sp>
        <p:nvSpPr>
          <p:cNvPr id="3" name="Content Placeholder 2"/>
          <p:cNvSpPr>
            <a:spLocks noGrp="1"/>
          </p:cNvSpPr>
          <p:nvPr>
            <p:ph idx="1"/>
          </p:nvPr>
        </p:nvSpPr>
        <p:spPr>
          <a:xfrm>
            <a:off x="463073" y="1458247"/>
            <a:ext cx="6812392" cy="4528338"/>
          </a:xfrm>
        </p:spPr>
        <p:txBody>
          <a:bodyPr>
            <a:normAutofit fontScale="92500" lnSpcReduction="10000"/>
          </a:bodyPr>
          <a:lstStyle/>
          <a:p>
            <a:r>
              <a:rPr lang="en-US" dirty="0" smtClean="0"/>
              <a:t>If every atom is described by </a:t>
            </a:r>
            <a:r>
              <a:rPr lang="en-US" b="1" dirty="0"/>
              <a:t>R </a:t>
            </a:r>
            <a:r>
              <a:rPr lang="en-US" dirty="0"/>
              <a:t>= n</a:t>
            </a:r>
            <a:r>
              <a:rPr lang="en-US" baseline="-25000" dirty="0"/>
              <a:t>1</a:t>
            </a:r>
            <a:r>
              <a:rPr lang="en-US" b="1" dirty="0"/>
              <a:t>a</a:t>
            </a:r>
            <a:r>
              <a:rPr lang="en-US" baseline="-25000" dirty="0"/>
              <a:t>1 </a:t>
            </a:r>
            <a:r>
              <a:rPr lang="en-US" dirty="0"/>
              <a:t>+ n</a:t>
            </a:r>
            <a:r>
              <a:rPr lang="en-US" baseline="-25000" dirty="0"/>
              <a:t>2</a:t>
            </a:r>
            <a:r>
              <a:rPr lang="en-US" b="1" dirty="0"/>
              <a:t>a</a:t>
            </a:r>
            <a:r>
              <a:rPr lang="en-US" baseline="-25000" dirty="0"/>
              <a:t>2 </a:t>
            </a:r>
            <a:r>
              <a:rPr lang="en-US" dirty="0"/>
              <a:t>+ </a:t>
            </a:r>
            <a:r>
              <a:rPr lang="en-US" dirty="0" smtClean="0"/>
              <a:t>n</a:t>
            </a:r>
            <a:r>
              <a:rPr lang="en-US" baseline="-25000" dirty="0" smtClean="0"/>
              <a:t>3</a:t>
            </a:r>
            <a:r>
              <a:rPr lang="en-US" b="1" dirty="0" smtClean="0"/>
              <a:t>a</a:t>
            </a:r>
            <a:r>
              <a:rPr lang="en-US" baseline="-25000" dirty="0" smtClean="0"/>
              <a:t>3</a:t>
            </a:r>
            <a:r>
              <a:rPr lang="en-US" dirty="0" smtClean="0"/>
              <a:t>, then one can show that every </a:t>
            </a:r>
            <a:r>
              <a:rPr lang="en-US" i="1" dirty="0" smtClean="0"/>
              <a:t>primitive cell</a:t>
            </a:r>
            <a:r>
              <a:rPr lang="en-US" dirty="0" smtClean="0"/>
              <a:t> has </a:t>
            </a:r>
            <a:r>
              <a:rPr lang="en-US" i="1" dirty="0" smtClean="0"/>
              <a:t>exactly one lattice point</a:t>
            </a:r>
            <a:r>
              <a:rPr lang="en-US" dirty="0" smtClean="0"/>
              <a:t>.</a:t>
            </a:r>
          </a:p>
          <a:p>
            <a:r>
              <a:rPr lang="en-US" dirty="0" smtClean="0"/>
              <a:t>It follows that every primitive cell has exactly the same volume: </a:t>
            </a:r>
            <a:r>
              <a:rPr lang="en-US" i="1" dirty="0" smtClean="0"/>
              <a:t>v = 1/n</a:t>
            </a:r>
            <a:r>
              <a:rPr lang="en-US" dirty="0" smtClean="0"/>
              <a:t>, where </a:t>
            </a:r>
            <a:r>
              <a:rPr lang="en-US" i="1" dirty="0" smtClean="0"/>
              <a:t>n</a:t>
            </a:r>
            <a:r>
              <a:rPr lang="en-US" dirty="0" smtClean="0"/>
              <a:t> is point density.</a:t>
            </a:r>
            <a:endParaRPr lang="en-US" dirty="0"/>
          </a:p>
          <a:p>
            <a:r>
              <a:rPr lang="en-US" dirty="0" smtClean="0"/>
              <a:t>One can always find a primitive cell by considering parallelepiped spanned by primitive basis vectors.</a:t>
            </a:r>
          </a:p>
          <a:p>
            <a:r>
              <a:rPr lang="en-US" dirty="0" smtClean="0"/>
              <a:t>Another common choice is the </a:t>
            </a:r>
            <a:r>
              <a:rPr lang="en-US" b="1" dirty="0" smtClean="0"/>
              <a:t>Wigner-Seitz</a:t>
            </a:r>
            <a:r>
              <a:rPr lang="en-US" dirty="0" smtClean="0"/>
              <a:t> cell, created by </a:t>
            </a:r>
            <a:r>
              <a:rPr lang="en-US" i="1" dirty="0" smtClean="0"/>
              <a:t>bisecting the lines connecting a lattice point with its nearest neighbors.</a:t>
            </a:r>
            <a:endParaRPr lang="en-US" dirty="0"/>
          </a:p>
        </p:txBody>
      </p:sp>
      <p:pic>
        <p:nvPicPr>
          <p:cNvPr id="4" name="Picture 3"/>
          <p:cNvPicPr>
            <a:picLocks noChangeAspect="1"/>
          </p:cNvPicPr>
          <p:nvPr/>
        </p:nvPicPr>
        <p:blipFill>
          <a:blip r:embed="rId2"/>
          <a:stretch>
            <a:fillRect/>
          </a:stretch>
        </p:blipFill>
        <p:spPr>
          <a:xfrm>
            <a:off x="7650592" y="1473877"/>
            <a:ext cx="4206016" cy="2362800"/>
          </a:xfrm>
          <a:prstGeom prst="rect">
            <a:avLst/>
          </a:prstGeom>
        </p:spPr>
      </p:pic>
      <p:pic>
        <p:nvPicPr>
          <p:cNvPr id="5" name="Content Placeholder 4"/>
          <p:cNvPicPr>
            <a:picLocks noChangeAspect="1"/>
          </p:cNvPicPr>
          <p:nvPr/>
        </p:nvPicPr>
        <p:blipFill>
          <a:blip r:embed="rId3"/>
          <a:stretch>
            <a:fillRect/>
          </a:stretch>
        </p:blipFill>
        <p:spPr>
          <a:xfrm>
            <a:off x="7518908" y="4153797"/>
            <a:ext cx="4580591" cy="2153218"/>
          </a:xfrm>
          <a:prstGeom prst="rect">
            <a:avLst/>
          </a:prstGeom>
        </p:spPr>
      </p:pic>
      <p:sp>
        <p:nvSpPr>
          <p:cNvPr id="8" name="TextBox 7"/>
          <p:cNvSpPr txBox="1"/>
          <p:nvPr/>
        </p:nvSpPr>
        <p:spPr>
          <a:xfrm>
            <a:off x="1352062" y="5742539"/>
            <a:ext cx="543169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Most symmetric cell, and volume closest to lattice point</a:t>
            </a:r>
            <a:endParaRPr lang="en-US" sz="2000" dirty="0"/>
          </a:p>
        </p:txBody>
      </p:sp>
    </p:spTree>
    <p:extLst>
      <p:ext uri="{BB962C8B-B14F-4D97-AF65-F5344CB8AC3E}">
        <p14:creationId xmlns:p14="http://schemas.microsoft.com/office/powerpoint/2010/main" val="3207439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62530"/>
            <a:ext cx="10515600" cy="1325563"/>
          </a:xfrm>
        </p:spPr>
        <p:txBody>
          <a:bodyPr/>
          <a:lstStyle/>
          <a:p>
            <a:r>
              <a:rPr lang="en-US" dirty="0" err="1" smtClean="0"/>
              <a:t>Bravais</a:t>
            </a:r>
            <a:r>
              <a:rPr lang="en-US" dirty="0" smtClean="0"/>
              <a:t> lattices in 2D</a:t>
            </a:r>
            <a:endParaRPr lang="en-US" dirty="0"/>
          </a:p>
        </p:txBody>
      </p:sp>
      <p:pic>
        <p:nvPicPr>
          <p:cNvPr id="5124" name="Picture 4" descr="https://upload.wikimedia.org/wikipedia/commons/thumb/e/ee/2d-bravais.svg/1920px-2d-bravai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802" y="1492333"/>
            <a:ext cx="7870883" cy="4722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26584" y="1542200"/>
            <a:ext cx="676788" cy="369332"/>
          </a:xfrm>
          <a:prstGeom prst="rect">
            <a:avLst/>
          </a:prstGeom>
          <a:noFill/>
        </p:spPr>
        <p:txBody>
          <a:bodyPr wrap="none" rtlCol="0">
            <a:spAutoFit/>
          </a:bodyPr>
          <a:lstStyle/>
          <a:p>
            <a:r>
              <a:rPr lang="en-US" dirty="0" smtClean="0"/>
              <a:t>cubic</a:t>
            </a:r>
            <a:endParaRPr lang="en-US" dirty="0"/>
          </a:p>
        </p:txBody>
      </p:sp>
      <p:sp>
        <p:nvSpPr>
          <p:cNvPr id="8" name="TextBox 7"/>
          <p:cNvSpPr txBox="1"/>
          <p:nvPr/>
        </p:nvSpPr>
        <p:spPr>
          <a:xfrm>
            <a:off x="6373466" y="1528990"/>
            <a:ext cx="1138838" cy="369332"/>
          </a:xfrm>
          <a:prstGeom prst="rect">
            <a:avLst/>
          </a:prstGeom>
          <a:noFill/>
        </p:spPr>
        <p:txBody>
          <a:bodyPr wrap="none" rtlCol="0">
            <a:spAutoFit/>
          </a:bodyPr>
          <a:lstStyle/>
          <a:p>
            <a:r>
              <a:rPr lang="en-US" dirty="0" smtClean="0"/>
              <a:t>hexagonal</a:t>
            </a:r>
            <a:endParaRPr lang="en-US" dirty="0"/>
          </a:p>
        </p:txBody>
      </p:sp>
      <p:sp>
        <p:nvSpPr>
          <p:cNvPr id="6" name="TextBox 5"/>
          <p:cNvSpPr txBox="1"/>
          <p:nvPr/>
        </p:nvSpPr>
        <p:spPr>
          <a:xfrm>
            <a:off x="2438400" y="1531070"/>
            <a:ext cx="893193" cy="369332"/>
          </a:xfrm>
          <a:prstGeom prst="rect">
            <a:avLst/>
          </a:prstGeom>
          <a:noFill/>
        </p:spPr>
        <p:txBody>
          <a:bodyPr wrap="none" rtlCol="0">
            <a:spAutoFit/>
          </a:bodyPr>
          <a:lstStyle/>
          <a:p>
            <a:r>
              <a:rPr lang="en-US" dirty="0" smtClean="0"/>
              <a:t>oblique</a:t>
            </a:r>
            <a:endParaRPr lang="en-US" dirty="0"/>
          </a:p>
        </p:txBody>
      </p:sp>
      <p:sp>
        <p:nvSpPr>
          <p:cNvPr id="7" name="TextBox 6"/>
          <p:cNvSpPr txBox="1"/>
          <p:nvPr/>
        </p:nvSpPr>
        <p:spPr>
          <a:xfrm>
            <a:off x="4337538" y="1492333"/>
            <a:ext cx="1256049" cy="369332"/>
          </a:xfrm>
          <a:prstGeom prst="rect">
            <a:avLst/>
          </a:prstGeom>
          <a:noFill/>
        </p:spPr>
        <p:txBody>
          <a:bodyPr wrap="none" rtlCol="0">
            <a:spAutoFit/>
          </a:bodyPr>
          <a:lstStyle/>
          <a:p>
            <a:r>
              <a:rPr lang="en-US" dirty="0" smtClean="0"/>
              <a:t>rectangular</a:t>
            </a:r>
            <a:endParaRPr lang="en-US" dirty="0"/>
          </a:p>
        </p:txBody>
      </p:sp>
      <p:sp>
        <p:nvSpPr>
          <p:cNvPr id="9" name="TextBox 8"/>
          <p:cNvSpPr txBox="1"/>
          <p:nvPr/>
        </p:nvSpPr>
        <p:spPr>
          <a:xfrm>
            <a:off x="3938961" y="5153249"/>
            <a:ext cx="2146100" cy="369332"/>
          </a:xfrm>
          <a:prstGeom prst="rect">
            <a:avLst/>
          </a:prstGeom>
          <a:noFill/>
        </p:spPr>
        <p:txBody>
          <a:bodyPr wrap="none" rtlCol="0">
            <a:spAutoFit/>
          </a:bodyPr>
          <a:lstStyle/>
          <a:p>
            <a:r>
              <a:rPr lang="en-US" dirty="0"/>
              <a:t>c</a:t>
            </a:r>
            <a:r>
              <a:rPr lang="en-US" dirty="0" smtClean="0"/>
              <a:t>entered rectangular</a:t>
            </a:r>
            <a:endParaRPr lang="en-US" dirty="0"/>
          </a:p>
        </p:txBody>
      </p:sp>
    </p:spTree>
    <p:extLst>
      <p:ext uri="{BB962C8B-B14F-4D97-AF65-F5344CB8AC3E}">
        <p14:creationId xmlns:p14="http://schemas.microsoft.com/office/powerpoint/2010/main" val="13077105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Phys 460 Describing and Classifying Crystal Lattices &amp;quot;&quot;/&gt;&lt;property id=&quot;20307&quot; value=&quot;256&quot;/&gt;&lt;/object&gt;&lt;object type=&quot;3&quot; unique_id=&quot;10009&quot;&gt;&lt;property id=&quot;20148&quot; value=&quot;5&quot;/&gt;&lt;property id=&quot;20300&quot; value=&quot;Slide 24 - &amp;quot;How do we classify lattices?&amp;quot;&quot;/&gt;&lt;property id=&quot;20307&quot; value=&quot;262&quot;/&gt;&lt;/object&gt;&lt;object type=&quot;3&quot; unique_id=&quot;10013&quot;&gt;&lt;property id=&quot;20148&quot; value=&quot;5&quot;/&gt;&lt;property id=&quot;20300&quot; value=&quot;Slide 22 - &amp;quot;Common motifs in diatomic materials&amp;quot;&quot;/&gt;&lt;property id=&quot;20307&quot; value=&quot;266&quot;/&gt;&lt;/object&gt;&lt;object type=&quot;3&quot; unique_id=&quot;10663&quot;&gt;&lt;property id=&quot;20148&quot; value=&quot;5&quot;/&gt;&lt;property id=&quot;20300&quot; value=&quot;Slide 2 - &amp;quot;What is a “material”?&amp;quot;&quot;/&gt;&lt;property id=&quot;20307&quot; value=&quot;281&quot;/&gt;&lt;/object&gt;&lt;object type=&quot;3&quot; unique_id=&quot;10664&quot;&gt;&lt;property id=&quot;20148&quot; value=&quot;5&quot;/&gt;&lt;property id=&quot;20300&quot; value=&quot;Slide 3 - &amp;quot;Crystallography- Origins in geology&amp;quot;&quot;/&gt;&lt;property id=&quot;20307&quot; value=&quot;284&quot;/&gt;&lt;/object&gt;&lt;object type=&quot;3&quot; unique_id=&quot;10665&quot;&gt;&lt;property id=&quot;20148&quot; value=&quot;5&quot;/&gt;&lt;property id=&quot;20300&quot; value=&quot;Slide 23 - &amp;quot;Sidebar: Indexing cubic directions and  &amp;amp;#x09;&amp;amp;#x09;lattice planes&amp;quot;&quot;/&gt;&lt;property id=&quot;20307&quot; value=&quot;282&quot;/&gt;&lt;/object&gt;&lt;object type=&quot;3&quot; unique_id=&quot;10666&quot;&gt;&lt;property id=&quot;20148&quot; value=&quot;5&quot;/&gt;&lt;property id=&quot;20300&quot; value=&quot;Slide 21 - &amp;quot;Example: hexagonal close packed (hcp)&amp;quot;&quot;/&gt;&lt;property id=&quot;20307&quot; value=&quot;283&quot;/&gt;&lt;/object&gt;&lt;object type=&quot;3&quot; unique_id=&quot;10915&quot;&gt;&lt;property id=&quot;20148&quot; value=&quot;5&quot;/&gt;&lt;property id=&quot;20300&quot; value=&quot;Slide 4 - &amp;quot;Crystals- a mathematical description&amp;quot;&quot;/&gt;&lt;property id=&quot;20307&quot; value=&quot;285&quot;/&gt;&lt;/object&gt;&lt;object type=&quot;3&quot; unique_id=&quot;11012&quot;&gt;&lt;property id=&quot;20148&quot; value=&quot;5&quot;/&gt;&lt;property id=&quot;20300&quot; value=&quot;Slide 5 - &amp;quot;Bravais lattice&amp;quot;&quot;/&gt;&lt;property id=&quot;20307&quot; value=&quot;286&quot;/&gt;&lt;/object&gt;&lt;object type=&quot;3&quot; unique_id=&quot;11145&quot;&gt;&lt;property id=&quot;20148&quot; value=&quot;5&quot;/&gt;&lt;property id=&quot;20300&quot; value=&quot;Slide 6 - &amp;quot;Properties of a Bravais lattice&amp;quot;&quot;/&gt;&lt;property id=&quot;20307&quot; value=&quot;287&quot;/&gt;&lt;/object&gt;&lt;object type=&quot;3&quot; unique_id=&quot;11146&quot;&gt;&lt;property id=&quot;20148&quot; value=&quot;5&quot;/&gt;&lt;property id=&quot;20300&quot; value=&quot;Slide 7 - &amp;quot;Primitive vectors and unit cells&amp;quot;&quot;/&gt;&lt;property id=&quot;20307&quot; value=&quot;288&quot;/&gt;&lt;/object&gt;&lt;object type=&quot;3&quot; unique_id=&quot;11248&quot;&gt;&lt;property id=&quot;20148&quot; value=&quot;5&quot;/&gt;&lt;property id=&quot;20300&quot; value=&quot;Slide 8 - &amp;quot;Properties of primitive unit cells&amp;quot;&quot;/&gt;&lt;property id=&quot;20307&quot; value=&quot;289&quot;/&gt;&lt;/object&gt;&lt;object type=&quot;3&quot; unique_id=&quot;11487&quot;&gt;&lt;property id=&quot;20148&quot; value=&quot;5&quot;/&gt;&lt;property id=&quot;20300&quot; value=&quot;Slide 9 - &amp;quot;Bravais lattices in 2D&amp;quot;&quot;/&gt;&lt;property id=&quot;20307&quot; value=&quot;290&quot;/&gt;&lt;/object&gt;&lt;object type=&quot;3&quot; unique_id=&quot;11587&quot;&gt;&lt;property id=&quot;20148&quot; value=&quot;5&quot;/&gt;&lt;property id=&quot;20300&quot; value=&quot;Slide 10 - &amp;quot;Example: the triangle lattice  &amp;amp;#x09;&amp;amp;#x09;(a.k.a. the hexagonal lattice)&amp;quot;&quot;/&gt;&lt;property id=&quot;20307&quot; value=&quot;291&quot;/&gt;&lt;/object&gt;&lt;object type=&quot;3&quot; unique_id=&quot;11687&quot;&gt;&lt;property id=&quot;20148&quot; value=&quot;5&quot;/&gt;&lt;property id=&quot;20300&quot; value=&quot;Slide 11 - &amp;quot;3D Example: the simple cubic lattice&amp;quot;&quot;/&gt;&lt;property id=&quot;20307&quot; value=&quot;292&quot;/&gt;&lt;/object&gt;&lt;object type=&quot;3&quot; unique_id=&quot;11858&quot;&gt;&lt;property id=&quot;20148&quot; value=&quot;5&quot;/&gt;&lt;property id=&quot;20300&quot; value=&quot;Slide 12 - &amp;quot;3D Example: the body-centered cubic (BCC)&amp;quot;&quot;/&gt;&lt;property id=&quot;20307&quot; value=&quot;293&quot;/&gt;&lt;/object&gt;&lt;object type=&quot;3&quot; unique_id=&quot;11999&quot;&gt;&lt;property id=&quot;20148&quot; value=&quot;5&quot;/&gt;&lt;property id=&quot;20300&quot; value=&quot;Slide 13 - &amp;quot;3D Example: the face-centered cubic (FCC)&amp;quot;&quot;/&gt;&lt;property id=&quot;20307&quot; value=&quot;294&quot;/&gt;&lt;/object&gt;&lt;object type=&quot;3&quot; unique_id=&quot;12000&quot;&gt;&lt;property id=&quot;20148&quot; value=&quot;5&quot;/&gt;&lt;property id=&quot;20300&quot; value=&quot;Slide 14&quot;/&gt;&lt;property id=&quot;20307&quot; value=&quot;295&quot;/&gt;&lt;/object&gt;&lt;object type=&quot;3&quot; unique_id=&quot;12294&quot;&gt;&lt;property id=&quot;20148&quot; value=&quot;5&quot;/&gt;&lt;property id=&quot;20300&quot; value=&quot;Slide 15 - &amp;quot;Lattice with a basis&amp;quot;&quot;/&gt;&lt;property id=&quot;20307&quot; value=&quot;296&quot;/&gt;&lt;/object&gt;&lt;object type=&quot;3&quot; unique_id=&quot;12394&quot;&gt;&lt;property id=&quot;20148&quot; value=&quot;5&quot;/&gt;&lt;property id=&quot;20300&quot; value=&quot;Slide 16 - &amp;quot;Example: The honeycomb, using a basis&amp;quot;&quot;/&gt;&lt;property id=&quot;20307&quot; value=&quot;297&quot;/&gt;&lt;/object&gt;&lt;object type=&quot;3&quot; unique_id=&quot;12561&quot;&gt;&lt;property id=&quot;20148&quot; value=&quot;5&quot;/&gt;&lt;property id=&quot;20300&quot; value=&quot;Slide 19 - &amp;quot;Example: The diamond lattice&amp;quot;&quot;/&gt;&lt;property id=&quot;20307&quot; value=&quot;298&quot;/&gt;&lt;/object&gt;&lt;object type=&quot;3&quot; unique_id=&quot;12711&quot;&gt;&lt;property id=&quot;20148&quot; value=&quot;5&quot;/&gt;&lt;property id=&quot;20300&quot; value=&quot;Slide 17 - &amp;quot;Example: the BCC alttice, using a basis&amp;quot;&quot;/&gt;&lt;property id=&quot;20307&quot; value=&quot;300&quot;/&gt;&lt;/object&gt;&lt;object type=&quot;3&quot; unique_id=&quot;12712&quot;&gt;&lt;property id=&quot;20148&quot; value=&quot;5&quot;/&gt;&lt;property id=&quot;20300&quot; value=&quot;Slide 18 - &amp;quot;Example: the FCC alttice, using a basis&amp;quot;&quot;/&gt;&lt;property id=&quot;20307&quot; value=&quot;301&quot;/&gt;&lt;/object&gt;&lt;object type=&quot;3&quot; unique_id=&quot;12806&quot;&gt;&lt;property id=&quot;20148&quot; value=&quot;5&quot;/&gt;&lt;property id=&quot;20300&quot; value=&quot;Slide 20 - &amp;quot;Sidebar: Coordination number&amp;quot;&quot;/&gt;&lt;property id=&quot;20307&quot; value=&quot;302&quot;/&gt;&lt;/object&gt;&lt;object type=&quot;3&quot; unique_id=&quot;13015&quot;&gt;&lt;property id=&quot;20148&quot; value=&quot;5&quot;/&gt;&lt;property id=&quot;20300&quot; value=&quot;Slide 25 - &amp;quot;Point group symmetries&amp;quot;&quot;/&gt;&lt;property id=&quot;20307&quot; value=&quot;303&quot;/&gt;&lt;/object&gt;&lt;object type=&quot;3&quot; unique_id=&quot;13103&quot;&gt;&lt;property id=&quot;20148&quot; value=&quot;5&quot;/&gt;&lt;property id=&quot;20300&quot; value=&quot;Slide 26 - &amp;quot;Space groups of Bravais lattices&amp;quot;&quot;/&gt;&lt;property id=&quot;20307&quot; value=&quot;304&quot;/&gt;&lt;/object&gt;&lt;object type=&quot;3&quot; unique_id=&quot;13190&quot;&gt;&lt;property id=&quot;20148&quot; value=&quot;5&quot;/&gt;&lt;property id=&quot;20300&quot; value=&quot;Slide 27 - &amp;quot;What’s next?&amp;quot;&quot;/&gt;&lt;property id=&quot;20307&quot; value=&quot;305&quot;/&gt;&lt;/object&gt;&lt;/object&gt;&lt;object type=&quot;8&quot; unique_id=&quot;1005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1596</Words>
  <Application>Microsoft Office PowerPoint</Application>
  <PresentationFormat>Widescreen</PresentationFormat>
  <Paragraphs>143</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Symbol</vt:lpstr>
      <vt:lpstr>Office Theme</vt:lpstr>
      <vt:lpstr>Equation</vt:lpstr>
      <vt:lpstr>Phys 460 Describing and Classifying Crystal Lattices </vt:lpstr>
      <vt:lpstr>What is a “material”?</vt:lpstr>
      <vt:lpstr>Crystallography- Origins in geology</vt:lpstr>
      <vt:lpstr>Crystals- a mathematical description</vt:lpstr>
      <vt:lpstr>Bravais lattice</vt:lpstr>
      <vt:lpstr>Properties of a Bravais lattice</vt:lpstr>
      <vt:lpstr>Primitive vectors and unit cells</vt:lpstr>
      <vt:lpstr>Properties of primitive unit cells</vt:lpstr>
      <vt:lpstr>Bravais lattices in 2D</vt:lpstr>
      <vt:lpstr>Example: the triangle lattice    (a.k.a. the hexagonal lattice)</vt:lpstr>
      <vt:lpstr>3D Example: the simple cubic lattice</vt:lpstr>
      <vt:lpstr>3D Example: the body-centered cubic (BCC)</vt:lpstr>
      <vt:lpstr>3D Example: the face-centered cubic (FCC)</vt:lpstr>
      <vt:lpstr>PowerPoint Presentation</vt:lpstr>
      <vt:lpstr>Lattice with a basis</vt:lpstr>
      <vt:lpstr>Example: The honeycomb, using a basis</vt:lpstr>
      <vt:lpstr>Example: the BCC alttice, using a basis</vt:lpstr>
      <vt:lpstr>Example: the FCC alttice, using a basis</vt:lpstr>
      <vt:lpstr>Example: The diamond lattice</vt:lpstr>
      <vt:lpstr>Sidebar: Coordination number</vt:lpstr>
      <vt:lpstr>Example: hexagonal close packed (hcp)</vt:lpstr>
      <vt:lpstr>Common motifs in diatomic materials</vt:lpstr>
      <vt:lpstr>Sidebar: Indexing cubic directions and    lattice planes</vt:lpstr>
      <vt:lpstr>How do we classify lattices?</vt:lpstr>
      <vt:lpstr>Point group symmetries</vt:lpstr>
      <vt:lpstr>Space groups of Bravais lattices</vt:lpstr>
      <vt:lpstr>What’s next?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MacDougall</dc:creator>
  <cp:lastModifiedBy>Greg MacDougall</cp:lastModifiedBy>
  <cp:revision>60</cp:revision>
  <dcterms:created xsi:type="dcterms:W3CDTF">2016-09-06T02:34:41Z</dcterms:created>
  <dcterms:modified xsi:type="dcterms:W3CDTF">2016-09-06T21:38:24Z</dcterms:modified>
</cp:coreProperties>
</file>